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379" r:id="rId2"/>
    <p:sldId id="569" r:id="rId3"/>
    <p:sldId id="666" r:id="rId4"/>
    <p:sldId id="655" r:id="rId5"/>
    <p:sldId id="664" r:id="rId6"/>
    <p:sldId id="506" r:id="rId7"/>
    <p:sldId id="576" r:id="rId8"/>
    <p:sldId id="588" r:id="rId9"/>
    <p:sldId id="582" r:id="rId10"/>
    <p:sldId id="509" r:id="rId11"/>
    <p:sldId id="510" r:id="rId12"/>
    <p:sldId id="665" r:id="rId13"/>
    <p:sldId id="618" r:id="rId14"/>
    <p:sldId id="667" r:id="rId15"/>
    <p:sldId id="668" r:id="rId16"/>
    <p:sldId id="671" r:id="rId17"/>
    <p:sldId id="672" r:id="rId18"/>
    <p:sldId id="593" r:id="rId19"/>
    <p:sldId id="622" r:id="rId20"/>
    <p:sldId id="621" r:id="rId21"/>
    <p:sldId id="626" r:id="rId22"/>
    <p:sldId id="674" r:id="rId23"/>
    <p:sldId id="675" r:id="rId24"/>
    <p:sldId id="676" r:id="rId25"/>
    <p:sldId id="495" r:id="rId26"/>
    <p:sldId id="673" r:id="rId27"/>
    <p:sldId id="677" r:id="rId28"/>
    <p:sldId id="628" r:id="rId29"/>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888">
          <p15:clr>
            <a:srgbClr val="A4A3A4"/>
          </p15:clr>
        </p15:guide>
        <p15:guide id="3" orient="horz" pos="223">
          <p15:clr>
            <a:srgbClr val="A4A3A4"/>
          </p15:clr>
        </p15:guide>
        <p15:guide id="4" orient="horz" pos="4032">
          <p15:clr>
            <a:srgbClr val="A4A3A4"/>
          </p15:clr>
        </p15:guide>
        <p15:guide id="5" orient="horz" pos="488">
          <p15:clr>
            <a:srgbClr val="A4A3A4"/>
          </p15:clr>
        </p15:guide>
        <p15:guide id="6" orient="horz" pos="96">
          <p15:clr>
            <a:srgbClr val="A4A3A4"/>
          </p15:clr>
        </p15:guide>
        <p15:guide id="7" orient="horz" pos="3600">
          <p15:clr>
            <a:srgbClr val="A4A3A4"/>
          </p15:clr>
        </p15:guide>
        <p15:guide id="8" orient="horz" pos="4203">
          <p15:clr>
            <a:srgbClr val="A4A3A4"/>
          </p15:clr>
        </p15:guide>
        <p15:guide id="9" orient="horz" pos="1248">
          <p15:clr>
            <a:srgbClr val="A4A3A4"/>
          </p15:clr>
        </p15:guide>
        <p15:guide id="10" pos="2880">
          <p15:clr>
            <a:srgbClr val="A4A3A4"/>
          </p15:clr>
        </p15:guide>
        <p15:guide id="11" pos="624">
          <p15:clr>
            <a:srgbClr val="A4A3A4"/>
          </p15:clr>
        </p15:guide>
        <p15:guide id="12" pos="547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igail Shubat Baldridge" initials="ASB" lastIdx="1" clrIdx="0">
    <p:extLst/>
  </p:cmAuthor>
  <p:cmAuthor id="2" name="Leah J Welty" initials="LJW" lastIdx="8"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1468B"/>
    <a:srgbClr val="FFFFFF"/>
    <a:srgbClr val="CCCCCC"/>
    <a:srgbClr val="9C9C9C"/>
    <a:srgbClr val="6B6B6B"/>
    <a:srgbClr val="6B7DFF"/>
    <a:srgbClr val="C4C2FF"/>
    <a:srgbClr val="C4CCFF"/>
    <a:srgbClr val="6359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84" autoAdjust="0"/>
    <p:restoredTop sz="76698" autoAdjust="0"/>
  </p:normalViewPr>
  <p:slideViewPr>
    <p:cSldViewPr showGuides="1">
      <p:cViewPr varScale="1">
        <p:scale>
          <a:sx n="84" d="100"/>
          <a:sy n="84" d="100"/>
        </p:scale>
        <p:origin x="1096" y="184"/>
      </p:cViewPr>
      <p:guideLst>
        <p:guide orient="horz" pos="2160"/>
        <p:guide orient="horz" pos="3888"/>
        <p:guide orient="horz" pos="223"/>
        <p:guide orient="horz" pos="4032"/>
        <p:guide orient="horz" pos="488"/>
        <p:guide orient="horz" pos="96"/>
        <p:guide orient="horz" pos="3600"/>
        <p:guide orient="horz" pos="4203"/>
        <p:guide orient="horz" pos="1248"/>
        <p:guide pos="2880"/>
        <p:guide pos="624"/>
        <p:guide pos="547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4752"/>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commentAuthors" Target="commentAuthor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3"/>
            <a:ext cx="3170238" cy="479425"/>
          </a:xfrm>
          <a:prstGeom prst="rect">
            <a:avLst/>
          </a:prstGeom>
        </p:spPr>
        <p:txBody>
          <a:bodyPr vert="horz" lIns="91415" tIns="45708" rIns="91415" bIns="45708" rtlCol="0"/>
          <a:lstStyle>
            <a:lvl1pPr algn="l">
              <a:defRPr sz="1200"/>
            </a:lvl1pPr>
          </a:lstStyle>
          <a:p>
            <a:endParaRPr lang="en-US"/>
          </a:p>
        </p:txBody>
      </p:sp>
      <p:sp>
        <p:nvSpPr>
          <p:cNvPr id="3" name="Date Placeholder 2"/>
          <p:cNvSpPr>
            <a:spLocks noGrp="1"/>
          </p:cNvSpPr>
          <p:nvPr>
            <p:ph type="dt" sz="quarter" idx="1"/>
          </p:nvPr>
        </p:nvSpPr>
        <p:spPr>
          <a:xfrm>
            <a:off x="4143375" y="3"/>
            <a:ext cx="3170238" cy="479425"/>
          </a:xfrm>
          <a:prstGeom prst="rect">
            <a:avLst/>
          </a:prstGeom>
        </p:spPr>
        <p:txBody>
          <a:bodyPr vert="horz" lIns="91415" tIns="45708" rIns="91415" bIns="45708" rtlCol="0"/>
          <a:lstStyle>
            <a:lvl1pPr algn="r">
              <a:defRPr sz="1200"/>
            </a:lvl1pPr>
          </a:lstStyle>
          <a:p>
            <a:endParaRPr lang="en-US"/>
          </a:p>
        </p:txBody>
      </p:sp>
      <p:sp>
        <p:nvSpPr>
          <p:cNvPr id="4" name="Footer Placeholder 3"/>
          <p:cNvSpPr>
            <a:spLocks noGrp="1"/>
          </p:cNvSpPr>
          <p:nvPr>
            <p:ph type="ftr" sz="quarter" idx="2"/>
          </p:nvPr>
        </p:nvSpPr>
        <p:spPr>
          <a:xfrm>
            <a:off x="3" y="9120191"/>
            <a:ext cx="3170238" cy="479425"/>
          </a:xfrm>
          <a:prstGeom prst="rect">
            <a:avLst/>
          </a:prstGeom>
        </p:spPr>
        <p:txBody>
          <a:bodyPr vert="horz" lIns="91415" tIns="45708" rIns="91415" bIns="45708"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91"/>
            <a:ext cx="3170238" cy="479425"/>
          </a:xfrm>
          <a:prstGeom prst="rect">
            <a:avLst/>
          </a:prstGeom>
        </p:spPr>
        <p:txBody>
          <a:bodyPr vert="horz" lIns="91415" tIns="45708" rIns="91415" bIns="45708" rtlCol="0" anchor="b"/>
          <a:lstStyle>
            <a:lvl1pPr algn="r">
              <a:defRPr sz="1200"/>
            </a:lvl1pPr>
          </a:lstStyle>
          <a:p>
            <a:fld id="{45E2E28A-62F3-AA44-99B8-647DE55633C7}" type="slidenum">
              <a:rPr lang="en-US" smtClean="0"/>
              <a:pPr/>
              <a:t>‹#›</a:t>
            </a:fld>
            <a:endParaRPr lang="en-US"/>
          </a:p>
        </p:txBody>
      </p:sp>
    </p:spTree>
    <p:extLst>
      <p:ext uri="{BB962C8B-B14F-4D97-AF65-F5344CB8AC3E}">
        <p14:creationId xmlns:p14="http://schemas.microsoft.com/office/powerpoint/2010/main" val="811067286"/>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35" tIns="48318" rIns="96635" bIns="48318"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35" tIns="48318" rIns="96635" bIns="48318" rtlCol="0"/>
          <a:lstStyle>
            <a:lvl1pPr algn="r">
              <a:defRPr sz="1200"/>
            </a:lvl1pPr>
          </a:lstStyle>
          <a:p>
            <a:endParaRPr lang="en-US"/>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6635" tIns="48318" rIns="96635" bIns="48318" rtlCol="0" anchor="ctr"/>
          <a:lstStyle/>
          <a:p>
            <a:endParaRPr lang="en-US"/>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35" tIns="48318" rIns="96635" bIns="4831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3"/>
            <a:ext cx="3169920" cy="480060"/>
          </a:xfrm>
          <a:prstGeom prst="rect">
            <a:avLst/>
          </a:prstGeom>
        </p:spPr>
        <p:txBody>
          <a:bodyPr vert="horz" lIns="96635" tIns="48318" rIns="96635" bIns="48318"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3"/>
            <a:ext cx="3169920" cy="480060"/>
          </a:xfrm>
          <a:prstGeom prst="rect">
            <a:avLst/>
          </a:prstGeom>
        </p:spPr>
        <p:txBody>
          <a:bodyPr vert="horz" lIns="96635" tIns="48318" rIns="96635" bIns="48318" rtlCol="0" anchor="b"/>
          <a:lstStyle>
            <a:lvl1pPr algn="r">
              <a:defRPr sz="1200"/>
            </a:lvl1pPr>
          </a:lstStyle>
          <a:p>
            <a:fld id="{AF3C882C-6931-48D7-9B18-809CA6FAEAE8}" type="slidenum">
              <a:rPr lang="en-US" smtClean="0"/>
              <a:pPr/>
              <a:t>‹#›</a:t>
            </a:fld>
            <a:endParaRPr lang="en-US"/>
          </a:p>
        </p:txBody>
      </p:sp>
    </p:spTree>
    <p:extLst>
      <p:ext uri="{BB962C8B-B14F-4D97-AF65-F5344CB8AC3E}">
        <p14:creationId xmlns:p14="http://schemas.microsoft.com/office/powerpoint/2010/main" val="2483730607"/>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4073443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many tools available</a:t>
            </a:r>
            <a:r>
              <a:rPr lang="en-US" baseline="0" dirty="0" smtClean="0"/>
              <a:t> to take us from left to right. These tools however do not allow flexibility to move from right to left. </a:t>
            </a:r>
            <a:endParaRPr lang="en-US" dirty="0"/>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235772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Herein is the motivation for StatTag. StatTag is a program that facilitates</a:t>
            </a:r>
            <a:r>
              <a:rPr lang="en-US" baseline="0" dirty="0" smtClean="0"/>
              <a:t> connection of statistical code with Microsoft Word. StatTag is used to identify code that output statistical results, either values, tables, figures or raw output and inserts those results within Word. </a:t>
            </a:r>
            <a:endParaRPr lang="en-US" dirty="0"/>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197052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3144982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a:t>
            </a:r>
            <a:r>
              <a:rPr lang="en-US" baseline="0" dirty="0"/>
              <a:t> with R logo here and throughout these slides</a:t>
            </a:r>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3955384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00645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2848322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2089590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736099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518964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Header Placeholder 4"/>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3526805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think Leah very eloquently states that reproducible research as a field or focus is rooted in the inconvenience of irreproducible research. </a:t>
            </a:r>
          </a:p>
          <a:p>
            <a:endParaRPr lang="en-US" baseline="0" dirty="0" smtClean="0"/>
          </a:p>
          <a:p>
            <a:r>
              <a:rPr lang="en-US" baseline="0" dirty="0" smtClean="0"/>
              <a:t>Jonathon </a:t>
            </a:r>
            <a:r>
              <a:rPr lang="en-US" baseline="0" dirty="0" err="1" smtClean="0"/>
              <a:t>Claerbout</a:t>
            </a:r>
            <a:r>
              <a:rPr lang="en-US" baseline="0" dirty="0" smtClean="0"/>
              <a:t> is recognized as a pioneer in reproducible research. He states … quote. I think many of us can think back on an occasion where this statement has applied to our own work, or at least to that of a colleague. </a:t>
            </a:r>
            <a:endParaRPr lang="en-US" dirty="0"/>
          </a:p>
        </p:txBody>
      </p:sp>
      <p:sp>
        <p:nvSpPr>
          <p:cNvPr id="4" name="Slide Number Placeholder 3"/>
          <p:cNvSpPr>
            <a:spLocks noGrp="1"/>
          </p:cNvSpPr>
          <p:nvPr>
            <p:ph type="sldNum" sz="quarter" idx="10"/>
          </p:nvPr>
        </p:nvSpPr>
        <p:spPr/>
        <p:txBody>
          <a:bodyPr/>
          <a:lstStyle/>
          <a:p>
            <a:fld id="{AF3C882C-6931-48D7-9B18-809CA6FAEAE8}"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654471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 profile events have accelerated</a:t>
            </a:r>
            <a:r>
              <a:rPr lang="en-US" baseline="0" dirty="0" smtClean="0"/>
              <a:t> the interest and adoption of reproducible research in the scientific community. Retraction Watch even has a category for “not reproducible”. This may mean that the data cannot be replicated, or that the results, using the exact same data cannot be reproduced using the exact same methods. As we heard yesterday from Dr. Goodman, reproducible research as a field is broad and encompasses many facets of the research enterprise. In this talk, I am focusing on the methodologic reproducibility, meaning that given the data and methods, an individual can reproduce the results of another’s work or their own prior work.</a:t>
            </a:r>
            <a:endParaRPr lang="en-US" dirty="0"/>
          </a:p>
        </p:txBody>
      </p:sp>
      <p:sp>
        <p:nvSpPr>
          <p:cNvPr id="4" name="Slide Number Placeholder 3"/>
          <p:cNvSpPr>
            <a:spLocks noGrp="1"/>
          </p:cNvSpPr>
          <p:nvPr>
            <p:ph type="sldNum" sz="quarter" idx="10"/>
          </p:nvPr>
        </p:nvSpPr>
        <p:spPr/>
        <p:txBody>
          <a:bodyPr/>
          <a:lstStyle/>
          <a:p>
            <a:fld id="{AF3C882C-6931-48D7-9B18-809CA6FAEAE8}"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348474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solution to this particular facet</a:t>
            </a:r>
            <a:r>
              <a:rPr lang="en-US" baseline="0" dirty="0" smtClean="0"/>
              <a:t> of reproducible research has long been generation of a dynamic document. </a:t>
            </a:r>
            <a:r>
              <a:rPr lang="en-US" dirty="0" smtClean="0"/>
              <a:t>A dynamic document blends text</a:t>
            </a:r>
            <a:r>
              <a:rPr lang="en-US" baseline="0" dirty="0" smtClean="0"/>
              <a:t> and analysis code in one plain text file. The plain text file is then rendered into a document or report. The dynamic document solves some challenges: bullets </a:t>
            </a:r>
            <a:endParaRPr lang="en-US" dirty="0"/>
          </a:p>
        </p:txBody>
      </p:sp>
      <p:sp>
        <p:nvSpPr>
          <p:cNvPr id="4" name="Slide Number Placeholder 3"/>
          <p:cNvSpPr>
            <a:spLocks noGrp="1"/>
          </p:cNvSpPr>
          <p:nvPr>
            <p:ph type="sldNum" sz="quarter" idx="10"/>
          </p:nvPr>
        </p:nvSpPr>
        <p:spPr/>
        <p:txBody>
          <a:bodyPr/>
          <a:lstStyle/>
          <a:p>
            <a:fld id="{AF3C882C-6931-48D7-9B18-809CA6FAEAE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139964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numerous tools available for generating dynamic documents, and</a:t>
            </a:r>
            <a:r>
              <a:rPr lang="en-US" baseline="0" dirty="0" smtClean="0"/>
              <a:t> this field is rapidly evolving. The workflow generally involves pairing of raw data with code written in a statistical programming language with some package or software for dynamic documents. The output is a document that blends manuscript text with results, which can be in many forms. </a:t>
            </a:r>
            <a:endParaRPr lang="en-US" dirty="0"/>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69858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Google search</a:t>
            </a:r>
            <a:r>
              <a:rPr lang="en-US" baseline="0" dirty="0" smtClean="0"/>
              <a:t> trends </a:t>
            </a:r>
            <a:r>
              <a:rPr lang="en-US" baseline="0" dirty="0" smtClean="0"/>
              <a:t>demonstrate changes in the use and interest in some of </a:t>
            </a:r>
            <a:r>
              <a:rPr lang="en-US" baseline="0" dirty="0" smtClean="0"/>
              <a:t>the more common software that one might use for reproducible research. These are relative search </a:t>
            </a:r>
            <a:r>
              <a:rPr lang="en-US" baseline="0" dirty="0" smtClean="0"/>
              <a:t>frequencies. </a:t>
            </a:r>
            <a:r>
              <a:rPr lang="en-US" dirty="0" smtClean="0"/>
              <a:t>If I put in </a:t>
            </a:r>
            <a:r>
              <a:rPr lang="en-US" dirty="0" err="1" smtClean="0"/>
              <a:t>LaTeX</a:t>
            </a:r>
            <a:r>
              <a:rPr lang="en-US" dirty="0" smtClean="0"/>
              <a:t>,</a:t>
            </a:r>
            <a:r>
              <a:rPr lang="en-US" baseline="0" dirty="0" smtClean="0"/>
              <a:t> these other programs barely even scratch the surface of interest.</a:t>
            </a:r>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521080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a:t>
            </a:r>
            <a:r>
              <a:rPr lang="en-US" dirty="0" smtClean="0"/>
              <a:t>work in academic</a:t>
            </a:r>
            <a:r>
              <a:rPr lang="en-US" baseline="0" dirty="0" smtClean="0"/>
              <a:t> medicine wherein</a:t>
            </a:r>
            <a:r>
              <a:rPr lang="en-US" dirty="0" smtClean="0"/>
              <a:t> Microsoft</a:t>
            </a:r>
            <a:r>
              <a:rPr lang="en-US" baseline="0" dirty="0" smtClean="0"/>
              <a:t> Word is the mainstay for manuscript </a:t>
            </a:r>
            <a:r>
              <a:rPr lang="en-US" baseline="0" dirty="0" smtClean="0"/>
              <a:t>preparation. </a:t>
            </a:r>
            <a:r>
              <a:rPr lang="en-US" baseline="0" dirty="0" smtClean="0"/>
              <a:t>The largest publications either require or strongly encourage manuscript submission in Word. </a:t>
            </a:r>
          </a:p>
          <a:p>
            <a:endParaRPr lang="en-US" baseline="0" dirty="0" smtClean="0"/>
          </a:p>
          <a:p>
            <a:r>
              <a:rPr lang="en-US" dirty="0" smtClean="0"/>
              <a:t>http</a:t>
            </a:r>
            <a:r>
              <a:rPr lang="en-US" dirty="0"/>
              <a:t>://www.nejm.org/page/author-center/manuscript-submission, </a:t>
            </a:r>
          </a:p>
          <a:p>
            <a:r>
              <a:rPr lang="en-US" dirty="0"/>
              <a:t>http://jamanetwork.com/journals/jama/pages/instructions-for-authors#SecManuscriptFileFormats,</a:t>
            </a:r>
          </a:p>
          <a:p>
            <a:r>
              <a:rPr lang="en-US" dirty="0"/>
              <a:t>http://www.sciencemag.org/site/feature/contribinfo/prep/</a:t>
            </a:r>
          </a:p>
          <a:p>
            <a:endParaRPr lang="en-US" dirty="0"/>
          </a:p>
          <a:p>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777474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can use R Markdown to produce</a:t>
            </a:r>
            <a:r>
              <a:rPr lang="en-US" baseline="0" dirty="0" smtClean="0"/>
              <a:t> a beautiful reproducible Word document that blends text with results. However, there are some limitations to this. First of all, I do not work with anyone who is willing to write in this type of document. My collaborators are primarily doctors who want to write in Word. I can send this beautiful Word document to my collaborators, and what they return to me usually looks like</a:t>
            </a:r>
            <a:endParaRPr lang="en-US" dirty="0"/>
          </a:p>
        </p:txBody>
      </p:sp>
      <p:sp>
        <p:nvSpPr>
          <p:cNvPr id="7" name="Header Placeholder 6"/>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048262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a:t>
            </a:r>
            <a:r>
              <a:rPr lang="en-US" baseline="0" dirty="0" smtClean="0"/>
              <a:t> now have two choices, both of which are bad. </a:t>
            </a:r>
            <a:endParaRPr lang="en-US" dirty="0"/>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388481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 Id="rId3"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 Id="rId3"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964422" y="2243956"/>
            <a:ext cx="6722378" cy="1520204"/>
          </a:xfrm>
        </p:spPr>
        <p:txBody>
          <a:bodyPr rIns="0" bIns="0" anchor="b" anchorCtr="0"/>
          <a:lstStyle>
            <a:lvl1pPr>
              <a:lnSpc>
                <a:spcPct val="90000"/>
              </a:lnSpc>
              <a:defRPr sz="4000" b="0">
                <a:solidFill>
                  <a:srgbClr val="61468B"/>
                </a:solidFill>
              </a:defRPr>
            </a:lvl1pPr>
          </a:lstStyle>
          <a:p>
            <a:r>
              <a:rPr lang="en-US" dirty="0"/>
              <a:t>Document Title</a:t>
            </a:r>
          </a:p>
        </p:txBody>
      </p:sp>
      <p:sp>
        <p:nvSpPr>
          <p:cNvPr id="3" name="Subtitle 2"/>
          <p:cNvSpPr>
            <a:spLocks noGrp="1"/>
          </p:cNvSpPr>
          <p:nvPr>
            <p:ph type="subTitle" idx="1" hasCustomPrompt="1"/>
          </p:nvPr>
        </p:nvSpPr>
        <p:spPr>
          <a:xfrm>
            <a:off x="1964422" y="3821621"/>
            <a:ext cx="6400800" cy="685800"/>
          </a:xfrm>
        </p:spPr>
        <p:txBody>
          <a:bodyPr/>
          <a:lstStyle>
            <a:lvl1pPr marL="0" indent="0" algn="l">
              <a:lnSpc>
                <a:spcPct val="90000"/>
              </a:lnSpc>
              <a:spcBef>
                <a:spcPts val="0"/>
              </a:spcBef>
              <a:buNone/>
              <a:defRPr sz="24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Document Title</a:t>
            </a:r>
          </a:p>
        </p:txBody>
      </p:sp>
      <p:sp>
        <p:nvSpPr>
          <p:cNvPr id="4" name="Date Placeholder 3"/>
          <p:cNvSpPr>
            <a:spLocks noGrp="1"/>
          </p:cNvSpPr>
          <p:nvPr>
            <p:ph type="dt" sz="half" idx="10"/>
          </p:nvPr>
        </p:nvSpPr>
        <p:spPr>
          <a:xfrm>
            <a:off x="1964422" y="6525841"/>
            <a:ext cx="857339" cy="168275"/>
          </a:xfrm>
        </p:spPr>
        <p:txBody>
          <a:bodyPr/>
          <a:lstStyle>
            <a:lvl1pPr>
              <a:defRPr>
                <a:solidFill>
                  <a:schemeClr val="tx1"/>
                </a:solidFill>
              </a:defRPr>
            </a:lvl1pPr>
          </a:lstStyle>
          <a:p>
            <a:fld id="{9623C80F-5998-4C5A-8426-1B9517C724DD}" type="datetimeFigureOut">
              <a:rPr lang="en-US" smtClean="0"/>
              <a:pPr/>
              <a:t>5/22/18</a:t>
            </a:fld>
            <a:endParaRPr lang="en-US"/>
          </a:p>
        </p:txBody>
      </p:sp>
      <p:sp>
        <p:nvSpPr>
          <p:cNvPr id="8" name="Rectangle 6"/>
          <p:cNvSpPr/>
          <p:nvPr userDrawn="1"/>
        </p:nvSpPr>
        <p:spPr>
          <a:xfrm>
            <a:off x="-3995" y="913644"/>
            <a:ext cx="1756596" cy="2743956"/>
          </a:xfrm>
          <a:custGeom>
            <a:avLst/>
            <a:gdLst>
              <a:gd name="connsiteX0" fmla="*/ 0 w 990600"/>
              <a:gd name="connsiteY0" fmla="*/ 0 h 381000"/>
              <a:gd name="connsiteX1" fmla="*/ 990600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0600"/>
              <a:gd name="connsiteY0" fmla="*/ 0 h 381000"/>
              <a:gd name="connsiteX1" fmla="*/ 731308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0600"/>
              <a:gd name="connsiteY0" fmla="*/ 0 h 381000"/>
              <a:gd name="connsiteX1" fmla="*/ 800099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0600"/>
              <a:gd name="connsiteY0" fmla="*/ 0 h 381000"/>
              <a:gd name="connsiteX1" fmla="*/ 794257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8946"/>
              <a:gd name="connsiteY0" fmla="*/ 0 h 381000"/>
              <a:gd name="connsiteX1" fmla="*/ 794257 w 998946"/>
              <a:gd name="connsiteY1" fmla="*/ 0 h 381000"/>
              <a:gd name="connsiteX2" fmla="*/ 998946 w 998946"/>
              <a:gd name="connsiteY2" fmla="*/ 381000 h 381000"/>
              <a:gd name="connsiteX3" fmla="*/ 0 w 998946"/>
              <a:gd name="connsiteY3" fmla="*/ 381000 h 381000"/>
              <a:gd name="connsiteX4" fmla="*/ 0 w 998946"/>
              <a:gd name="connsiteY4" fmla="*/ 0 h 381000"/>
              <a:gd name="connsiteX0" fmla="*/ 0 w 1001466"/>
              <a:gd name="connsiteY0" fmla="*/ 0 h 381000"/>
              <a:gd name="connsiteX1" fmla="*/ 794257 w 1001466"/>
              <a:gd name="connsiteY1" fmla="*/ 0 h 381000"/>
              <a:gd name="connsiteX2" fmla="*/ 1001466 w 1001466"/>
              <a:gd name="connsiteY2" fmla="*/ 381000 h 381000"/>
              <a:gd name="connsiteX3" fmla="*/ 0 w 1001466"/>
              <a:gd name="connsiteY3" fmla="*/ 381000 h 381000"/>
              <a:gd name="connsiteX4" fmla="*/ 0 w 1001466"/>
              <a:gd name="connsiteY4" fmla="*/ 0 h 381000"/>
              <a:gd name="connsiteX0" fmla="*/ 411575 w 1001466"/>
              <a:gd name="connsiteY0" fmla="*/ 0 h 381000"/>
              <a:gd name="connsiteX1" fmla="*/ 794257 w 1001466"/>
              <a:gd name="connsiteY1" fmla="*/ 0 h 381000"/>
              <a:gd name="connsiteX2" fmla="*/ 1001466 w 1001466"/>
              <a:gd name="connsiteY2" fmla="*/ 381000 h 381000"/>
              <a:gd name="connsiteX3" fmla="*/ 0 w 1001466"/>
              <a:gd name="connsiteY3" fmla="*/ 381000 h 381000"/>
              <a:gd name="connsiteX4" fmla="*/ 411575 w 1001466"/>
              <a:gd name="connsiteY4" fmla="*/ 0 h 381000"/>
              <a:gd name="connsiteX0" fmla="*/ 0 w 589891"/>
              <a:gd name="connsiteY0" fmla="*/ 0 h 381000"/>
              <a:gd name="connsiteX1" fmla="*/ 382682 w 589891"/>
              <a:gd name="connsiteY1" fmla="*/ 0 h 381000"/>
              <a:gd name="connsiteX2" fmla="*/ 589891 w 589891"/>
              <a:gd name="connsiteY2" fmla="*/ 381000 h 381000"/>
              <a:gd name="connsiteX3" fmla="*/ 980 w 589891"/>
              <a:gd name="connsiteY3" fmla="*/ 379040 h 381000"/>
              <a:gd name="connsiteX4" fmla="*/ 0 w 589891"/>
              <a:gd name="connsiteY4" fmla="*/ 0 h 381000"/>
              <a:gd name="connsiteX0" fmla="*/ 1023 w 590914"/>
              <a:gd name="connsiteY0" fmla="*/ 0 h 381000"/>
              <a:gd name="connsiteX1" fmla="*/ 383705 w 590914"/>
              <a:gd name="connsiteY1" fmla="*/ 0 h 381000"/>
              <a:gd name="connsiteX2" fmla="*/ 590914 w 590914"/>
              <a:gd name="connsiteY2" fmla="*/ 381000 h 381000"/>
              <a:gd name="connsiteX3" fmla="*/ 43 w 590914"/>
              <a:gd name="connsiteY3" fmla="*/ 380020 h 381000"/>
              <a:gd name="connsiteX4" fmla="*/ 1023 w 590914"/>
              <a:gd name="connsiteY4" fmla="*/ 0 h 381000"/>
              <a:gd name="connsiteX0" fmla="*/ 294963 w 590872"/>
              <a:gd name="connsiteY0" fmla="*/ 980 h 381000"/>
              <a:gd name="connsiteX1" fmla="*/ 383663 w 590872"/>
              <a:gd name="connsiteY1" fmla="*/ 0 h 381000"/>
              <a:gd name="connsiteX2" fmla="*/ 590872 w 590872"/>
              <a:gd name="connsiteY2" fmla="*/ 381000 h 381000"/>
              <a:gd name="connsiteX3" fmla="*/ 1 w 590872"/>
              <a:gd name="connsiteY3" fmla="*/ 380020 h 381000"/>
              <a:gd name="connsiteX4" fmla="*/ 294963 w 590872"/>
              <a:gd name="connsiteY4" fmla="*/ 980 h 381000"/>
              <a:gd name="connsiteX0" fmla="*/ 0 w 295909"/>
              <a:gd name="connsiteY0" fmla="*/ 980 h 381000"/>
              <a:gd name="connsiteX1" fmla="*/ 88700 w 295909"/>
              <a:gd name="connsiteY1" fmla="*/ 0 h 381000"/>
              <a:gd name="connsiteX2" fmla="*/ 295909 w 295909"/>
              <a:gd name="connsiteY2" fmla="*/ 381000 h 381000"/>
              <a:gd name="connsiteX3" fmla="*/ 980 w 295909"/>
              <a:gd name="connsiteY3" fmla="*/ 380020 h 381000"/>
              <a:gd name="connsiteX4" fmla="*/ 0 w 295909"/>
              <a:gd name="connsiteY4" fmla="*/ 980 h 381000"/>
              <a:gd name="connsiteX0" fmla="*/ 51939 w 294931"/>
              <a:gd name="connsiteY0" fmla="*/ 0 h 381000"/>
              <a:gd name="connsiteX1" fmla="*/ 87722 w 294931"/>
              <a:gd name="connsiteY1" fmla="*/ 0 h 381000"/>
              <a:gd name="connsiteX2" fmla="*/ 294931 w 294931"/>
              <a:gd name="connsiteY2" fmla="*/ 381000 h 381000"/>
              <a:gd name="connsiteX3" fmla="*/ 2 w 294931"/>
              <a:gd name="connsiteY3" fmla="*/ 380020 h 381000"/>
              <a:gd name="connsiteX4" fmla="*/ 51939 w 294931"/>
              <a:gd name="connsiteY4" fmla="*/ 0 h 381000"/>
              <a:gd name="connsiteX0" fmla="*/ 1024 w 244016"/>
              <a:gd name="connsiteY0" fmla="*/ 0 h 381980"/>
              <a:gd name="connsiteX1" fmla="*/ 36807 w 244016"/>
              <a:gd name="connsiteY1" fmla="*/ 0 h 381980"/>
              <a:gd name="connsiteX2" fmla="*/ 244016 w 244016"/>
              <a:gd name="connsiteY2" fmla="*/ 381000 h 381980"/>
              <a:gd name="connsiteX3" fmla="*/ 44 w 244016"/>
              <a:gd name="connsiteY3" fmla="*/ 381980 h 381980"/>
              <a:gd name="connsiteX4" fmla="*/ 1024 w 244016"/>
              <a:gd name="connsiteY4" fmla="*/ 0 h 381980"/>
              <a:gd name="connsiteX0" fmla="*/ 94 w 244066"/>
              <a:gd name="connsiteY0" fmla="*/ 980 h 381980"/>
              <a:gd name="connsiteX1" fmla="*/ 36857 w 244066"/>
              <a:gd name="connsiteY1" fmla="*/ 0 h 381980"/>
              <a:gd name="connsiteX2" fmla="*/ 244066 w 244066"/>
              <a:gd name="connsiteY2" fmla="*/ 381000 h 381980"/>
              <a:gd name="connsiteX3" fmla="*/ 94 w 244066"/>
              <a:gd name="connsiteY3" fmla="*/ 381980 h 381980"/>
              <a:gd name="connsiteX4" fmla="*/ 94 w 244066"/>
              <a:gd name="connsiteY4" fmla="*/ 980 h 381980"/>
              <a:gd name="connsiteX0" fmla="*/ 0 w 243972"/>
              <a:gd name="connsiteY0" fmla="*/ 980 h 381980"/>
              <a:gd name="connsiteX1" fmla="*/ 36763 w 243972"/>
              <a:gd name="connsiteY1" fmla="*/ 0 h 381980"/>
              <a:gd name="connsiteX2" fmla="*/ 243972 w 243972"/>
              <a:gd name="connsiteY2" fmla="*/ 381000 h 381980"/>
              <a:gd name="connsiteX3" fmla="*/ 0 w 243972"/>
              <a:gd name="connsiteY3" fmla="*/ 381980 h 381980"/>
              <a:gd name="connsiteX4" fmla="*/ 0 w 243972"/>
              <a:gd name="connsiteY4" fmla="*/ 980 h 381980"/>
              <a:gd name="connsiteX0" fmla="*/ 0 w 243972"/>
              <a:gd name="connsiteY0" fmla="*/ 980 h 381980"/>
              <a:gd name="connsiteX1" fmla="*/ 36763 w 243972"/>
              <a:gd name="connsiteY1" fmla="*/ 0 h 381980"/>
              <a:gd name="connsiteX2" fmla="*/ 243972 w 243972"/>
              <a:gd name="connsiteY2" fmla="*/ 381000 h 381980"/>
              <a:gd name="connsiteX3" fmla="*/ 0 w 243972"/>
              <a:gd name="connsiteY3" fmla="*/ 381980 h 381980"/>
              <a:gd name="connsiteX4" fmla="*/ 0 w 243972"/>
              <a:gd name="connsiteY4" fmla="*/ 980 h 381980"/>
              <a:gd name="connsiteX0" fmla="*/ 0 w 243972"/>
              <a:gd name="connsiteY0" fmla="*/ 980 h 381980"/>
              <a:gd name="connsiteX1" fmla="*/ 36763 w 243972"/>
              <a:gd name="connsiteY1" fmla="*/ 0 h 381980"/>
              <a:gd name="connsiteX2" fmla="*/ 243972 w 243972"/>
              <a:gd name="connsiteY2" fmla="*/ 381000 h 381980"/>
              <a:gd name="connsiteX3" fmla="*/ 0 w 243972"/>
              <a:gd name="connsiteY3" fmla="*/ 381980 h 381980"/>
              <a:gd name="connsiteX4" fmla="*/ 0 w 243972"/>
              <a:gd name="connsiteY4" fmla="*/ 980 h 381980"/>
              <a:gd name="connsiteX0" fmla="*/ 0 w 243972"/>
              <a:gd name="connsiteY0" fmla="*/ 980 h 381980"/>
              <a:gd name="connsiteX1" fmla="*/ 36763 w 243972"/>
              <a:gd name="connsiteY1" fmla="*/ 0 h 381980"/>
              <a:gd name="connsiteX2" fmla="*/ 243972 w 243972"/>
              <a:gd name="connsiteY2" fmla="*/ 381000 h 381980"/>
              <a:gd name="connsiteX3" fmla="*/ 0 w 243972"/>
              <a:gd name="connsiteY3" fmla="*/ 381980 h 381980"/>
              <a:gd name="connsiteX4" fmla="*/ 0 w 243972"/>
              <a:gd name="connsiteY4" fmla="*/ 980 h 381980"/>
              <a:gd name="connsiteX0" fmla="*/ 0 w 243972"/>
              <a:gd name="connsiteY0" fmla="*/ 0 h 382085"/>
              <a:gd name="connsiteX1" fmla="*/ 36763 w 243972"/>
              <a:gd name="connsiteY1" fmla="*/ 105 h 382085"/>
              <a:gd name="connsiteX2" fmla="*/ 243972 w 243972"/>
              <a:gd name="connsiteY2" fmla="*/ 381105 h 382085"/>
              <a:gd name="connsiteX3" fmla="*/ 0 w 243972"/>
              <a:gd name="connsiteY3" fmla="*/ 382085 h 382085"/>
              <a:gd name="connsiteX4" fmla="*/ 0 w 243972"/>
              <a:gd name="connsiteY4" fmla="*/ 0 h 382085"/>
              <a:gd name="connsiteX0" fmla="*/ 0 w 243972"/>
              <a:gd name="connsiteY0" fmla="*/ 0 h 383276"/>
              <a:gd name="connsiteX1" fmla="*/ 36763 w 243972"/>
              <a:gd name="connsiteY1" fmla="*/ 105 h 383276"/>
              <a:gd name="connsiteX2" fmla="*/ 243972 w 243972"/>
              <a:gd name="connsiteY2" fmla="*/ 383276 h 383276"/>
              <a:gd name="connsiteX3" fmla="*/ 0 w 243972"/>
              <a:gd name="connsiteY3" fmla="*/ 382085 h 383276"/>
              <a:gd name="connsiteX4" fmla="*/ 0 w 243972"/>
              <a:gd name="connsiteY4" fmla="*/ 0 h 383276"/>
              <a:gd name="connsiteX0" fmla="*/ 0 w 243972"/>
              <a:gd name="connsiteY0" fmla="*/ 0 h 382085"/>
              <a:gd name="connsiteX1" fmla="*/ 36763 w 243972"/>
              <a:gd name="connsiteY1" fmla="*/ 105 h 382085"/>
              <a:gd name="connsiteX2" fmla="*/ 243972 w 243972"/>
              <a:gd name="connsiteY2" fmla="*/ 381105 h 382085"/>
              <a:gd name="connsiteX3" fmla="*/ 0 w 243972"/>
              <a:gd name="connsiteY3" fmla="*/ 382085 h 382085"/>
              <a:gd name="connsiteX4" fmla="*/ 0 w 243972"/>
              <a:gd name="connsiteY4" fmla="*/ 0 h 382085"/>
              <a:gd name="connsiteX0" fmla="*/ 0 w 243972"/>
              <a:gd name="connsiteY0" fmla="*/ 0 h 382085"/>
              <a:gd name="connsiteX1" fmla="*/ 36763 w 243972"/>
              <a:gd name="connsiteY1" fmla="*/ 105 h 382085"/>
              <a:gd name="connsiteX2" fmla="*/ 243972 w 243972"/>
              <a:gd name="connsiteY2" fmla="*/ 381105 h 382085"/>
              <a:gd name="connsiteX3" fmla="*/ 0 w 243972"/>
              <a:gd name="connsiteY3" fmla="*/ 382085 h 382085"/>
              <a:gd name="connsiteX4" fmla="*/ 0 w 243972"/>
              <a:gd name="connsiteY4" fmla="*/ 0 h 382085"/>
              <a:gd name="connsiteX0" fmla="*/ 0 w 243972"/>
              <a:gd name="connsiteY0" fmla="*/ 0 h 382085"/>
              <a:gd name="connsiteX1" fmla="*/ 36763 w 243972"/>
              <a:gd name="connsiteY1" fmla="*/ 105 h 382085"/>
              <a:gd name="connsiteX2" fmla="*/ 243972 w 243972"/>
              <a:gd name="connsiteY2" fmla="*/ 381105 h 382085"/>
              <a:gd name="connsiteX3" fmla="*/ 0 w 243972"/>
              <a:gd name="connsiteY3" fmla="*/ 382085 h 382085"/>
              <a:gd name="connsiteX4" fmla="*/ 0 w 243972"/>
              <a:gd name="connsiteY4" fmla="*/ 0 h 382085"/>
              <a:gd name="connsiteX0" fmla="*/ 0 w 243972"/>
              <a:gd name="connsiteY0" fmla="*/ 0 h 382085"/>
              <a:gd name="connsiteX1" fmla="*/ 36763 w 243972"/>
              <a:gd name="connsiteY1" fmla="*/ 105 h 382085"/>
              <a:gd name="connsiteX2" fmla="*/ 243972 w 243972"/>
              <a:gd name="connsiteY2" fmla="*/ 381105 h 382085"/>
              <a:gd name="connsiteX3" fmla="*/ 0 w 243972"/>
              <a:gd name="connsiteY3" fmla="*/ 382085 h 382085"/>
              <a:gd name="connsiteX4" fmla="*/ 0 w 243972"/>
              <a:gd name="connsiteY4" fmla="*/ 0 h 382085"/>
              <a:gd name="connsiteX0" fmla="*/ 0 w 243972"/>
              <a:gd name="connsiteY0" fmla="*/ 0 h 381105"/>
              <a:gd name="connsiteX1" fmla="*/ 36763 w 243972"/>
              <a:gd name="connsiteY1" fmla="*/ 105 h 381105"/>
              <a:gd name="connsiteX2" fmla="*/ 243972 w 243972"/>
              <a:gd name="connsiteY2" fmla="*/ 381105 h 381105"/>
              <a:gd name="connsiteX3" fmla="*/ 0 w 243972"/>
              <a:gd name="connsiteY3" fmla="*/ 381000 h 381105"/>
              <a:gd name="connsiteX4" fmla="*/ 0 w 243972"/>
              <a:gd name="connsiteY4" fmla="*/ 0 h 381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72" h="381105">
                <a:moveTo>
                  <a:pt x="0" y="0"/>
                </a:moveTo>
                <a:lnTo>
                  <a:pt x="36763" y="105"/>
                </a:lnTo>
                <a:lnTo>
                  <a:pt x="243972" y="381105"/>
                </a:lnTo>
                <a:lnTo>
                  <a:pt x="0" y="381000"/>
                </a:lnTo>
                <a:lnTo>
                  <a:pt x="0" y="0"/>
                </a:lnTo>
                <a:close/>
              </a:path>
            </a:pathLst>
          </a:custGeom>
          <a:gradFill flip="none" rotWithShape="1">
            <a:gsLst>
              <a:gs pos="0">
                <a:schemeClr val="tx2"/>
              </a:gs>
              <a:gs pos="100000">
                <a:schemeClr val="accent1"/>
              </a:gs>
            </a:gsLst>
            <a:lin ang="145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   </a:t>
            </a:r>
          </a:p>
        </p:txBody>
      </p:sp>
      <p:pic>
        <p:nvPicPr>
          <p:cNvPr id="6" name="Picture 5" descr="NM_Logo_RGB.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47080" y="914400"/>
            <a:ext cx="2438400" cy="457619"/>
          </a:xfrm>
          <a:prstGeom prst="rect">
            <a:avLst/>
          </a:prstGeom>
        </p:spPr>
      </p:pic>
    </p:spTree>
    <p:extLst>
      <p:ext uri="{BB962C8B-B14F-4D97-AF65-F5344CB8AC3E}">
        <p14:creationId xmlns:p14="http://schemas.microsoft.com/office/powerpoint/2010/main" val="206316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Section Header 9">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Freeform 6"/>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10" name="Picture 9"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298125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1_Section Header Your Photo">
    <p:bg bwMode="gray">
      <p:bgPr>
        <a:gradFill flip="none" rotWithShape="1">
          <a:gsLst>
            <a:gs pos="0">
              <a:schemeClr val="tx2"/>
            </a:gs>
            <a:gs pos="100000">
              <a:schemeClr val="accent1"/>
            </a:gs>
          </a:gsLst>
          <a:lin ang="14520000" scaled="0"/>
          <a:tileRect/>
        </a:gradFill>
        <a:effectLst/>
      </p:bgPr>
    </p:bg>
    <p:spTree>
      <p:nvGrpSpPr>
        <p:cNvPr id="1" name=""/>
        <p:cNvGrpSpPr/>
        <p:nvPr/>
      </p:nvGrpSpPr>
      <p:grpSpPr>
        <a:xfrm>
          <a:off x="0" y="0"/>
          <a:ext cx="0" cy="0"/>
          <a:chOff x="0" y="0"/>
          <a:chExt cx="0" cy="0"/>
        </a:xfrm>
      </p:grpSpPr>
      <p:sp>
        <p:nvSpPr>
          <p:cNvPr id="8" name="Freeform 7"/>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6" name="Picture 5" descr="NM_Logo_RGB.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902541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2_Section Header Your Photo">
    <p:bg bwMode="gray">
      <p:bgPr>
        <a:gradFill flip="none" rotWithShape="1">
          <a:gsLst>
            <a:gs pos="0">
              <a:schemeClr val="tx2"/>
            </a:gs>
            <a:gs pos="100000">
              <a:schemeClr val="accent1"/>
            </a:gs>
          </a:gsLst>
          <a:lin ang="14520000" scaled="0"/>
          <a:tileRect/>
        </a:gradFill>
        <a:effectLst/>
      </p:bgPr>
    </p:bg>
    <p:spTree>
      <p:nvGrpSpPr>
        <p:cNvPr id="1" name=""/>
        <p:cNvGrpSpPr/>
        <p:nvPr/>
      </p:nvGrpSpPr>
      <p:grpSpPr>
        <a:xfrm>
          <a:off x="0" y="0"/>
          <a:ext cx="0" cy="0"/>
          <a:chOff x="0" y="0"/>
          <a:chExt cx="0" cy="0"/>
        </a:xfrm>
      </p:grpSpPr>
      <p:sp>
        <p:nvSpPr>
          <p:cNvPr id="8" name="Freeform 7"/>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chemeClr val="tx2"/>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9025415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Breaker Page">
    <p:spTree>
      <p:nvGrpSpPr>
        <p:cNvPr id="1" name=""/>
        <p:cNvGrpSpPr/>
        <p:nvPr/>
      </p:nvGrpSpPr>
      <p:grpSpPr>
        <a:xfrm>
          <a:off x="0" y="0"/>
          <a:ext cx="0" cy="0"/>
          <a:chOff x="0" y="0"/>
          <a:chExt cx="0" cy="0"/>
        </a:xfrm>
      </p:grpSpPr>
      <p:sp>
        <p:nvSpPr>
          <p:cNvPr id="4" name="Rectangle 3"/>
          <p:cNvSpPr/>
          <p:nvPr userDrawn="1"/>
        </p:nvSpPr>
        <p:spPr>
          <a:xfrm>
            <a:off x="609600" y="4267200"/>
            <a:ext cx="8534400" cy="1219200"/>
          </a:xfrm>
          <a:custGeom>
            <a:avLst/>
            <a:gdLst>
              <a:gd name="connsiteX0" fmla="*/ 0 w 8534400"/>
              <a:gd name="connsiteY0" fmla="*/ 0 h 1219200"/>
              <a:gd name="connsiteX1" fmla="*/ 8534400 w 8534400"/>
              <a:gd name="connsiteY1" fmla="*/ 0 h 1219200"/>
              <a:gd name="connsiteX2" fmla="*/ 8534400 w 8534400"/>
              <a:gd name="connsiteY2" fmla="*/ 1219200 h 1219200"/>
              <a:gd name="connsiteX3" fmla="*/ 0 w 8534400"/>
              <a:gd name="connsiteY3" fmla="*/ 1219200 h 1219200"/>
              <a:gd name="connsiteX4" fmla="*/ 0 w 8534400"/>
              <a:gd name="connsiteY4" fmla="*/ 0 h 1219200"/>
              <a:gd name="connsiteX0" fmla="*/ 0 w 8534400"/>
              <a:gd name="connsiteY0" fmla="*/ 0 h 1219200"/>
              <a:gd name="connsiteX1" fmla="*/ 8534400 w 8534400"/>
              <a:gd name="connsiteY1" fmla="*/ 0 h 1219200"/>
              <a:gd name="connsiteX2" fmla="*/ 8534400 w 8534400"/>
              <a:gd name="connsiteY2" fmla="*/ 1219200 h 1219200"/>
              <a:gd name="connsiteX3" fmla="*/ 859147 w 8534400"/>
              <a:gd name="connsiteY3" fmla="*/ 1219200 h 1219200"/>
              <a:gd name="connsiteX4" fmla="*/ 0 w 8534400"/>
              <a:gd name="connsiteY4" fmla="*/ 0 h 1219200"/>
              <a:gd name="connsiteX0" fmla="*/ 0 w 8534400"/>
              <a:gd name="connsiteY0" fmla="*/ 0 h 1219200"/>
              <a:gd name="connsiteX1" fmla="*/ 8534400 w 8534400"/>
              <a:gd name="connsiteY1" fmla="*/ 0 h 1219200"/>
              <a:gd name="connsiteX2" fmla="*/ 8534400 w 8534400"/>
              <a:gd name="connsiteY2" fmla="*/ 1219200 h 1219200"/>
              <a:gd name="connsiteX3" fmla="*/ 672376 w 8534400"/>
              <a:gd name="connsiteY3" fmla="*/ 1219200 h 1219200"/>
              <a:gd name="connsiteX4" fmla="*/ 0 w 8534400"/>
              <a:gd name="connsiteY4" fmla="*/ 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4400" h="1219200">
                <a:moveTo>
                  <a:pt x="0" y="0"/>
                </a:moveTo>
                <a:lnTo>
                  <a:pt x="8534400" y="0"/>
                </a:lnTo>
                <a:lnTo>
                  <a:pt x="8534400" y="1219200"/>
                </a:lnTo>
                <a:lnTo>
                  <a:pt x="672376" y="12192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     </a:t>
            </a:r>
          </a:p>
        </p:txBody>
      </p:sp>
      <p:sp>
        <p:nvSpPr>
          <p:cNvPr id="3" name="Subtitle 2"/>
          <p:cNvSpPr>
            <a:spLocks noGrp="1"/>
          </p:cNvSpPr>
          <p:nvPr>
            <p:ph type="subTitle" idx="1" hasCustomPrompt="1"/>
          </p:nvPr>
        </p:nvSpPr>
        <p:spPr>
          <a:xfrm>
            <a:off x="1404256" y="5584368"/>
            <a:ext cx="4386944" cy="685800"/>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sp>
        <p:nvSpPr>
          <p:cNvPr id="2" name="Title 1"/>
          <p:cNvSpPr>
            <a:spLocks noGrp="1"/>
          </p:cNvSpPr>
          <p:nvPr>
            <p:ph type="ctrTitle" hasCustomPrompt="1"/>
          </p:nvPr>
        </p:nvSpPr>
        <p:spPr>
          <a:xfrm>
            <a:off x="1404256" y="4375768"/>
            <a:ext cx="7282544" cy="993991"/>
          </a:xfrm>
        </p:spPr>
        <p:txBody>
          <a:bodyPr rIns="0" bIns="0" anchor="ctr" anchorCtr="0"/>
          <a:lstStyle>
            <a:lvl1pPr>
              <a:lnSpc>
                <a:spcPct val="90000"/>
              </a:lnSpc>
              <a:defRPr sz="2800" b="0" baseline="0">
                <a:solidFill>
                  <a:schemeClr val="bg1"/>
                </a:solidFill>
              </a:defRPr>
            </a:lvl1pPr>
          </a:lstStyle>
          <a:p>
            <a:r>
              <a:rPr lang="en-US" dirty="0"/>
              <a:t>Breaker Page Title Goes Here</a:t>
            </a:r>
          </a:p>
        </p:txBody>
      </p:sp>
      <p:pic>
        <p:nvPicPr>
          <p:cNvPr id="8" name="Picture 7" descr="NM_Logo_RGB.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1544994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623C80F-5998-4C5A-8426-1B9517C724DD}" type="datetimeFigureOut">
              <a:rPr lang="en-US" smtClean="0"/>
              <a:pPr/>
              <a:t>5/22/18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558541-60C9-42A2-8392-FF12533A6B7A}" type="slidenum">
              <a:rPr lang="en-US" smtClean="0"/>
              <a:pPr/>
              <a:t>‹#›</a:t>
            </a:fld>
            <a:endParaRPr lang="en-US"/>
          </a:p>
        </p:txBody>
      </p:sp>
      <p:sp>
        <p:nvSpPr>
          <p:cNvPr id="11" name="Text Placeholder 10"/>
          <p:cNvSpPr>
            <a:spLocks noGrp="1"/>
          </p:cNvSpPr>
          <p:nvPr>
            <p:ph type="body" sz="quarter" idx="13" hasCustomPrompt="1"/>
          </p:nvPr>
        </p:nvSpPr>
        <p:spPr>
          <a:xfrm>
            <a:off x="990600" y="914400"/>
            <a:ext cx="6854952" cy="457200"/>
          </a:xfrm>
        </p:spPr>
        <p:txBody>
          <a:bodyPr/>
          <a:lstStyle>
            <a:lvl1pPr marL="0" indent="0">
              <a:lnSpc>
                <a:spcPct val="85000"/>
              </a:lnSpc>
              <a:spcBef>
                <a:spcPts val="0"/>
              </a:spcBef>
              <a:buNone/>
              <a:defRPr sz="2000" spc="-80" baseline="0">
                <a:solidFill>
                  <a:schemeClr val="accent1"/>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
        <p:nvSpPr>
          <p:cNvPr id="7" name="TextBox 6"/>
          <p:cNvSpPr txBox="1"/>
          <p:nvPr userDrawn="1"/>
        </p:nvSpPr>
        <p:spPr>
          <a:xfrm>
            <a:off x="1905000" y="6465455"/>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801197" y="1621971"/>
            <a:ext cx="3767328" cy="4093029"/>
          </a:xfrm>
        </p:spPr>
        <p:txBody>
          <a:bodyPr vert="horz" lIns="0" tIns="0" rIns="91440" bIns="45720" rtlCol="0">
            <a:no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00422" y="1621971"/>
            <a:ext cx="3767328" cy="4093029"/>
          </a:xfrm>
        </p:spPr>
        <p:txBody>
          <a:bodyPr vert="horz" lIns="0" tIns="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623C80F-5998-4C5A-8426-1B9517C724DD}" type="datetimeFigureOut">
              <a:rPr lang="en-US" smtClean="0"/>
              <a:pPr/>
              <a:t>5/22/18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558541-60C9-42A2-8392-FF12533A6B7A}" type="slidenum">
              <a:rPr lang="en-US" smtClean="0"/>
              <a:pPr/>
              <a:t>‹#›</a:t>
            </a:fld>
            <a:endParaRPr lang="en-US"/>
          </a:p>
        </p:txBody>
      </p:sp>
      <p:sp>
        <p:nvSpPr>
          <p:cNvPr id="9" name="Text Placeholder 10"/>
          <p:cNvSpPr>
            <a:spLocks noGrp="1"/>
          </p:cNvSpPr>
          <p:nvPr>
            <p:ph type="body" sz="quarter" idx="13" hasCustomPrompt="1"/>
          </p:nvPr>
        </p:nvSpPr>
        <p:spPr>
          <a:xfrm>
            <a:off x="990600" y="914400"/>
            <a:ext cx="6854952" cy="457200"/>
          </a:xfrm>
        </p:spPr>
        <p:txBody>
          <a:bodyPr/>
          <a:lstStyle>
            <a:lvl1pPr marL="0" indent="0">
              <a:lnSpc>
                <a:spcPct val="85000"/>
              </a:lnSpc>
              <a:spcBef>
                <a:spcPts val="0"/>
              </a:spcBef>
              <a:buNone/>
              <a:defRPr sz="2000" spc="-80" baseline="0">
                <a:solidFill>
                  <a:schemeClr val="accent1"/>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1468B"/>
                </a:solidFill>
              </a:defRPr>
            </a:lvl1pPr>
          </a:lstStyle>
          <a:p>
            <a:r>
              <a:rPr lang="en-US" dirty="0"/>
              <a:t>Click to edit Master title style</a:t>
            </a:r>
          </a:p>
        </p:txBody>
      </p:sp>
      <p:sp>
        <p:nvSpPr>
          <p:cNvPr id="3" name="Text Placeholder 2"/>
          <p:cNvSpPr>
            <a:spLocks noGrp="1"/>
          </p:cNvSpPr>
          <p:nvPr>
            <p:ph type="body" idx="1"/>
          </p:nvPr>
        </p:nvSpPr>
        <p:spPr>
          <a:xfrm>
            <a:off x="990600" y="1622424"/>
            <a:ext cx="3581400" cy="358775"/>
          </a:xfrm>
        </p:spPr>
        <p:txBody>
          <a:bodyPr anchor="b"/>
          <a:lstStyle>
            <a:lvl1pPr marL="0" indent="0">
              <a:buNone/>
              <a:defRPr sz="185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01197" y="1981200"/>
            <a:ext cx="3768895" cy="3733800"/>
          </a:xfrm>
        </p:spPr>
        <p:txBody>
          <a:bodyPr vert="horz" lIns="0" tIns="0" rIns="91440" bIns="45720" rtlCol="0">
            <a:no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908036" y="1624012"/>
            <a:ext cx="3770375" cy="357187"/>
          </a:xfrm>
        </p:spPr>
        <p:txBody>
          <a:bodyPr anchor="b"/>
          <a:lstStyle>
            <a:lvl1pPr marL="0" indent="0">
              <a:buNone/>
              <a:defRPr sz="185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7124" y="1981200"/>
            <a:ext cx="3770375" cy="3733800"/>
          </a:xfrm>
        </p:spPr>
        <p:txBody>
          <a:bodyPr vert="horz" lIns="0" tIns="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623C80F-5998-4C5A-8426-1B9517C724DD}" type="datetimeFigureOut">
              <a:rPr lang="en-US" smtClean="0"/>
              <a:pPr/>
              <a:t>5/22/18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558541-60C9-42A2-8392-FF12533A6B7A}" type="slidenum">
              <a:rPr lang="en-US" smtClean="0"/>
              <a:pPr/>
              <a:t>‹#›</a:t>
            </a:fld>
            <a:endParaRPr lang="en-US"/>
          </a:p>
        </p:txBody>
      </p:sp>
      <p:sp>
        <p:nvSpPr>
          <p:cNvPr id="11" name="Text Placeholder 10"/>
          <p:cNvSpPr>
            <a:spLocks noGrp="1"/>
          </p:cNvSpPr>
          <p:nvPr>
            <p:ph type="body" sz="quarter" idx="13" hasCustomPrompt="1"/>
          </p:nvPr>
        </p:nvSpPr>
        <p:spPr>
          <a:xfrm>
            <a:off x="990600" y="914400"/>
            <a:ext cx="6854952" cy="457200"/>
          </a:xfrm>
        </p:spPr>
        <p:txBody>
          <a:bodyPr/>
          <a:lstStyle>
            <a:lvl1pPr marL="0" indent="0">
              <a:lnSpc>
                <a:spcPct val="85000"/>
              </a:lnSpc>
              <a:spcBef>
                <a:spcPts val="0"/>
              </a:spcBef>
              <a:buNone/>
              <a:defRPr sz="2000" spc="-80" baseline="0">
                <a:solidFill>
                  <a:schemeClr val="accent1"/>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w/image top">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985157" y="3724712"/>
            <a:ext cx="3586843" cy="347472"/>
          </a:xfrm>
        </p:spPr>
        <p:txBody>
          <a:bodyPr anchor="b"/>
          <a:lstStyle>
            <a:lvl1pPr marL="0" indent="0">
              <a:buNone/>
              <a:defRPr sz="1850" b="0">
                <a:solidFill>
                  <a:srgbClr val="917EA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90600" y="4038600"/>
            <a:ext cx="3579492" cy="1676400"/>
          </a:xfrm>
        </p:spPr>
        <p:txBody>
          <a:bodyPr vert="horz" lIns="0" tIns="0" rIns="91440" bIns="45720" rtlCol="0">
            <a:noAutofit/>
          </a:bodyPr>
          <a:lstStyle>
            <a:lvl1pPr marL="0" indent="0">
              <a:buNone/>
              <a:defRPr lang="en-US" smtClean="0"/>
            </a:lvl1pPr>
            <a:lvl2pPr marL="206375" indent="0">
              <a:buNone/>
              <a:defRPr lang="en-US" smtClean="0"/>
            </a:lvl2pPr>
            <a:lvl3pPr marL="457200" indent="0">
              <a:buNone/>
              <a:defRPr lang="en-US" smtClean="0"/>
            </a:lvl3pPr>
            <a:lvl4pPr marL="631825" indent="0">
              <a:buNone/>
              <a:defRPr lang="en-US" smtClean="0"/>
            </a:lvl4pPr>
            <a:lvl5pPr marL="804862" indent="0">
              <a:buNone/>
              <a:defRPr lang="en-US"/>
            </a:lvl5pPr>
          </a:lstStyle>
          <a:p>
            <a:pPr lvl="0"/>
            <a:r>
              <a:rPr lang="en-US" dirty="0"/>
              <a:t>Click to edit Master text styles</a:t>
            </a:r>
          </a:p>
        </p:txBody>
      </p:sp>
      <p:sp>
        <p:nvSpPr>
          <p:cNvPr id="5" name="Text Placeholder 4"/>
          <p:cNvSpPr>
            <a:spLocks noGrp="1"/>
          </p:cNvSpPr>
          <p:nvPr>
            <p:ph type="body" sz="quarter" idx="3"/>
          </p:nvPr>
        </p:nvSpPr>
        <p:spPr>
          <a:xfrm>
            <a:off x="4908036" y="3724712"/>
            <a:ext cx="3584448" cy="347472"/>
          </a:xfrm>
        </p:spPr>
        <p:txBody>
          <a:bodyPr anchor="b"/>
          <a:lstStyle>
            <a:lvl1pPr marL="0" indent="0">
              <a:buNone/>
              <a:defRPr sz="1850" b="0">
                <a:solidFill>
                  <a:srgbClr val="917EA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908036" y="4038600"/>
            <a:ext cx="3580898" cy="1676400"/>
          </a:xfrm>
        </p:spPr>
        <p:txBody>
          <a:bodyPr vert="horz" lIns="0" tIns="0" rIns="91440" bIns="45720" rtlCol="0">
            <a:noAutofit/>
          </a:bodyPr>
          <a:lstStyle>
            <a:lvl1pPr marL="0" indent="0">
              <a:buNone/>
              <a:defRPr lang="en-US" dirty="0" smtClean="0"/>
            </a:lvl1pPr>
            <a:lvl2pPr marL="206375" indent="0">
              <a:buNone/>
              <a:defRPr lang="en-US" dirty="0" smtClean="0"/>
            </a:lvl2pPr>
            <a:lvl3pPr marL="457200" indent="0">
              <a:buNone/>
              <a:defRPr lang="en-US" dirty="0" smtClean="0"/>
            </a:lvl3pPr>
            <a:lvl4pPr marL="631825" indent="0">
              <a:buNone/>
              <a:defRPr lang="en-US" dirty="0" smtClean="0"/>
            </a:lvl4pPr>
            <a:lvl5pPr marL="804862" indent="0">
              <a:buNone/>
              <a:defRPr lang="en-US" dirty="0"/>
            </a:lvl5pPr>
          </a:lstStyle>
          <a:p>
            <a:pPr lvl="0"/>
            <a:r>
              <a:rPr lang="en-US" dirty="0"/>
              <a:t>Click to edit Master text styles</a:t>
            </a:r>
          </a:p>
        </p:txBody>
      </p:sp>
      <p:sp>
        <p:nvSpPr>
          <p:cNvPr id="7" name="Date Placeholder 6"/>
          <p:cNvSpPr>
            <a:spLocks noGrp="1"/>
          </p:cNvSpPr>
          <p:nvPr>
            <p:ph type="dt" sz="half" idx="10"/>
          </p:nvPr>
        </p:nvSpPr>
        <p:spPr/>
        <p:txBody>
          <a:bodyPr/>
          <a:lstStyle/>
          <a:p>
            <a:fld id="{9623C80F-5998-4C5A-8426-1B9517C724DD}" type="datetimeFigureOut">
              <a:rPr lang="en-US" smtClean="0"/>
              <a:pPr/>
              <a:t>5/22/18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558541-60C9-42A2-8392-FF12533A6B7A}" type="slidenum">
              <a:rPr lang="en-US" smtClean="0"/>
              <a:pPr/>
              <a:t>‹#›</a:t>
            </a:fld>
            <a:endParaRPr lang="en-US"/>
          </a:p>
        </p:txBody>
      </p:sp>
      <p:sp>
        <p:nvSpPr>
          <p:cNvPr id="13" name="Picture Placeholder 12"/>
          <p:cNvSpPr>
            <a:spLocks noGrp="1"/>
          </p:cNvSpPr>
          <p:nvPr>
            <p:ph type="pic" sz="quarter" idx="14" hasCustomPrompt="1"/>
          </p:nvPr>
        </p:nvSpPr>
        <p:spPr>
          <a:xfrm>
            <a:off x="990600" y="1622424"/>
            <a:ext cx="3429000" cy="1994355"/>
          </a:xfrm>
        </p:spPr>
        <p:txBody>
          <a:bodyPr anchor="ctr"/>
          <a:lstStyle>
            <a:lvl1pPr marL="0" indent="0" algn="ctr">
              <a:buNone/>
              <a:defRPr/>
            </a:lvl1pPr>
          </a:lstStyle>
          <a:p>
            <a:r>
              <a:rPr lang="en-US" dirty="0"/>
              <a:t>Insert image</a:t>
            </a:r>
          </a:p>
        </p:txBody>
      </p:sp>
      <p:sp>
        <p:nvSpPr>
          <p:cNvPr id="15" name="Picture Placeholder 12"/>
          <p:cNvSpPr>
            <a:spLocks noGrp="1"/>
          </p:cNvSpPr>
          <p:nvPr>
            <p:ph type="pic" sz="quarter" idx="15" hasCustomPrompt="1"/>
          </p:nvPr>
        </p:nvSpPr>
        <p:spPr>
          <a:xfrm>
            <a:off x="4908036" y="1622424"/>
            <a:ext cx="3429000" cy="1994355"/>
          </a:xfrm>
        </p:spPr>
        <p:txBody>
          <a:bodyPr anchor="ctr"/>
          <a:lstStyle>
            <a:lvl1pPr marL="0" indent="0" algn="ctr">
              <a:buNone/>
              <a:defRPr/>
            </a:lvl1pPr>
          </a:lstStyle>
          <a:p>
            <a:r>
              <a:rPr lang="en-US" dirty="0"/>
              <a:t>Insert image</a:t>
            </a:r>
          </a:p>
        </p:txBody>
      </p:sp>
      <p:sp>
        <p:nvSpPr>
          <p:cNvPr id="16" name="Text Placeholder 10"/>
          <p:cNvSpPr>
            <a:spLocks noGrp="1"/>
          </p:cNvSpPr>
          <p:nvPr>
            <p:ph type="body" sz="quarter" idx="13" hasCustomPrompt="1"/>
          </p:nvPr>
        </p:nvSpPr>
        <p:spPr>
          <a:xfrm>
            <a:off x="990600" y="914400"/>
            <a:ext cx="6854952" cy="457200"/>
          </a:xfrm>
        </p:spPr>
        <p:txBody>
          <a:bodyPr/>
          <a:lstStyle>
            <a:lvl1pPr marL="0" indent="0">
              <a:lnSpc>
                <a:spcPct val="85000"/>
              </a:lnSpc>
              <a:spcBef>
                <a:spcPts val="0"/>
              </a:spcBef>
              <a:buNone/>
              <a:defRPr sz="2000" spc="-80" baseline="0">
                <a:solidFill>
                  <a:srgbClr val="917EAE"/>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Tree>
    <p:extLst>
      <p:ext uri="{BB962C8B-B14F-4D97-AF65-F5344CB8AC3E}">
        <p14:creationId xmlns:p14="http://schemas.microsoft.com/office/powerpoint/2010/main" val="3755198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cked Two Content + SideContent">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990600" y="1622424"/>
            <a:ext cx="3581400" cy="358775"/>
          </a:xfrm>
        </p:spPr>
        <p:txBody>
          <a:bodyPr anchor="b"/>
          <a:lstStyle>
            <a:lvl1pPr marL="0" indent="0">
              <a:buNone/>
              <a:defRPr sz="185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01197" y="1981200"/>
            <a:ext cx="3773089" cy="1711325"/>
          </a:xfrm>
        </p:spPr>
        <p:txBody>
          <a:bodyPr vert="horz" lIns="0" tIns="0" rIns="91440" bIns="45720" rtlCol="0">
            <a:no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990599" y="3652124"/>
            <a:ext cx="3581401" cy="349526"/>
          </a:xfrm>
        </p:spPr>
        <p:txBody>
          <a:bodyPr anchor="b"/>
          <a:lstStyle>
            <a:lvl1pPr marL="0" indent="0">
              <a:buNone/>
              <a:defRPr sz="185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803911" y="4012035"/>
            <a:ext cx="3770375" cy="1558925"/>
          </a:xfrm>
        </p:spPr>
        <p:txBody>
          <a:bodyPr vert="horz" lIns="0" tIns="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623C80F-5998-4C5A-8426-1B9517C724DD}" type="datetimeFigureOut">
              <a:rPr lang="en-US" smtClean="0"/>
              <a:pPr/>
              <a:t>5/22/18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558541-60C9-42A2-8392-FF12533A6B7A}" type="slidenum">
              <a:rPr lang="en-US" smtClean="0"/>
              <a:pPr/>
              <a:t>‹#›</a:t>
            </a:fld>
            <a:endParaRPr lang="en-US"/>
          </a:p>
        </p:txBody>
      </p:sp>
      <p:sp>
        <p:nvSpPr>
          <p:cNvPr id="14" name="Content Placeholder 13"/>
          <p:cNvSpPr>
            <a:spLocks noGrp="1"/>
          </p:cNvSpPr>
          <p:nvPr>
            <p:ph sz="quarter" idx="13"/>
          </p:nvPr>
        </p:nvSpPr>
        <p:spPr>
          <a:xfrm>
            <a:off x="5209563" y="1676400"/>
            <a:ext cx="3934437" cy="381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0"/>
          <p:cNvSpPr>
            <a:spLocks noGrp="1"/>
          </p:cNvSpPr>
          <p:nvPr>
            <p:ph type="body" sz="quarter" idx="14" hasCustomPrompt="1"/>
          </p:nvPr>
        </p:nvSpPr>
        <p:spPr>
          <a:xfrm>
            <a:off x="990600" y="914400"/>
            <a:ext cx="6854952" cy="457200"/>
          </a:xfrm>
        </p:spPr>
        <p:txBody>
          <a:bodyPr/>
          <a:lstStyle>
            <a:lvl1pPr marL="0" indent="0">
              <a:lnSpc>
                <a:spcPct val="85000"/>
              </a:lnSpc>
              <a:spcBef>
                <a:spcPts val="0"/>
              </a:spcBef>
              <a:buNone/>
              <a:defRPr sz="2000" spc="-80" baseline="0">
                <a:solidFill>
                  <a:srgbClr val="917EAE"/>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Tree>
    <p:extLst>
      <p:ext uri="{BB962C8B-B14F-4D97-AF65-F5344CB8AC3E}">
        <p14:creationId xmlns:p14="http://schemas.microsoft.com/office/powerpoint/2010/main" val="29372137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Facts + Side Images">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990600" y="1624012"/>
            <a:ext cx="2438400" cy="357187"/>
          </a:xfrm>
        </p:spPr>
        <p:txBody>
          <a:bodyPr anchor="b"/>
          <a:lstStyle>
            <a:lvl1pPr marL="0" indent="0">
              <a:buNone/>
              <a:defRPr sz="1850" b="0">
                <a:solidFill>
                  <a:srgbClr val="917EA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a:t>
            </a:r>
          </a:p>
        </p:txBody>
      </p:sp>
      <p:sp>
        <p:nvSpPr>
          <p:cNvPr id="4" name="Content Placeholder 3"/>
          <p:cNvSpPr>
            <a:spLocks noGrp="1"/>
          </p:cNvSpPr>
          <p:nvPr>
            <p:ph sz="half" idx="2"/>
          </p:nvPr>
        </p:nvSpPr>
        <p:spPr>
          <a:xfrm>
            <a:off x="801197" y="1981200"/>
            <a:ext cx="2399203" cy="3733800"/>
          </a:xfrm>
        </p:spPr>
        <p:txBody>
          <a:bodyPr vert="horz" lIns="0" tIns="0" rIns="91440" bIns="45720" rtlCol="0">
            <a:noAutofit/>
          </a:bodyPr>
          <a:lstStyle>
            <a:lvl1pPr>
              <a:defRPr lang="en-US" sz="1850" smtClean="0"/>
            </a:lvl1pPr>
            <a:lvl2pPr>
              <a:defRPr lang="en-US" sz="1850" smtClean="0"/>
            </a:lvl2pPr>
            <a:lvl3pPr>
              <a:defRPr lang="en-US" smtClean="0"/>
            </a:lvl3pPr>
            <a:lvl4pPr>
              <a:defRPr lang="en-US" smtClean="0"/>
            </a:lvl4pPr>
            <a:lvl5pPr>
              <a:defRPr lang="en-US"/>
            </a:lvl5pPr>
          </a:lstStyle>
          <a:p>
            <a:pPr lvl="0"/>
            <a:r>
              <a:rPr lang="en-US" dirty="0"/>
              <a:t>Click to edit Master text styles</a:t>
            </a:r>
          </a:p>
          <a:p>
            <a:pPr lvl="1"/>
            <a:r>
              <a:rPr lang="en-US" dirty="0"/>
              <a:t>Second level</a:t>
            </a:r>
          </a:p>
        </p:txBody>
      </p:sp>
      <p:sp>
        <p:nvSpPr>
          <p:cNvPr id="7" name="Date Placeholder 6"/>
          <p:cNvSpPr>
            <a:spLocks noGrp="1"/>
          </p:cNvSpPr>
          <p:nvPr>
            <p:ph type="dt" sz="half" idx="10"/>
          </p:nvPr>
        </p:nvSpPr>
        <p:spPr/>
        <p:txBody>
          <a:bodyPr/>
          <a:lstStyle/>
          <a:p>
            <a:fld id="{9623C80F-5998-4C5A-8426-1B9517C724DD}" type="datetimeFigureOut">
              <a:rPr lang="en-US" smtClean="0"/>
              <a:pPr/>
              <a:t>5/22/18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558541-60C9-42A2-8392-FF12533A6B7A}" type="slidenum">
              <a:rPr lang="en-US" smtClean="0"/>
              <a:pPr/>
              <a:t>‹#›</a:t>
            </a:fld>
            <a:endParaRPr lang="en-US"/>
          </a:p>
        </p:txBody>
      </p:sp>
      <p:sp>
        <p:nvSpPr>
          <p:cNvPr id="12" name="Picture Placeholder 11"/>
          <p:cNvSpPr>
            <a:spLocks noGrp="1"/>
          </p:cNvSpPr>
          <p:nvPr>
            <p:ph type="pic" sz="quarter" idx="15" hasCustomPrompt="1"/>
          </p:nvPr>
        </p:nvSpPr>
        <p:spPr>
          <a:xfrm>
            <a:off x="3505200" y="1622425"/>
            <a:ext cx="2209800" cy="3657600"/>
          </a:xfrm>
        </p:spPr>
        <p:txBody>
          <a:bodyPr anchor="ctr"/>
          <a:lstStyle>
            <a:lvl1pPr marL="0" indent="0" algn="ctr">
              <a:buNone/>
              <a:defRPr/>
            </a:lvl1pPr>
          </a:lstStyle>
          <a:p>
            <a:r>
              <a:rPr lang="en-US" dirty="0"/>
              <a:t>Insert image</a:t>
            </a:r>
          </a:p>
        </p:txBody>
      </p:sp>
      <p:sp>
        <p:nvSpPr>
          <p:cNvPr id="16" name="Picture Placeholder 11"/>
          <p:cNvSpPr>
            <a:spLocks noGrp="1"/>
          </p:cNvSpPr>
          <p:nvPr>
            <p:ph type="pic" sz="quarter" idx="16" hasCustomPrompt="1"/>
          </p:nvPr>
        </p:nvSpPr>
        <p:spPr>
          <a:xfrm>
            <a:off x="6019800" y="1622425"/>
            <a:ext cx="2209800" cy="3657600"/>
          </a:xfrm>
        </p:spPr>
        <p:txBody>
          <a:bodyPr anchor="ctr"/>
          <a:lstStyle>
            <a:lvl1pPr marL="0" indent="0" algn="ctr">
              <a:buNone/>
              <a:defRPr/>
            </a:lvl1pPr>
          </a:lstStyle>
          <a:p>
            <a:r>
              <a:rPr lang="en-US" dirty="0"/>
              <a:t>Insert image</a:t>
            </a:r>
          </a:p>
        </p:txBody>
      </p:sp>
      <p:sp>
        <p:nvSpPr>
          <p:cNvPr id="11" name="Text Placeholder 10"/>
          <p:cNvSpPr>
            <a:spLocks noGrp="1"/>
          </p:cNvSpPr>
          <p:nvPr>
            <p:ph type="body" sz="quarter" idx="13" hasCustomPrompt="1"/>
          </p:nvPr>
        </p:nvSpPr>
        <p:spPr>
          <a:xfrm>
            <a:off x="990600" y="914400"/>
            <a:ext cx="6854952" cy="457200"/>
          </a:xfrm>
        </p:spPr>
        <p:txBody>
          <a:bodyPr/>
          <a:lstStyle>
            <a:lvl1pPr marL="0" indent="0">
              <a:lnSpc>
                <a:spcPct val="85000"/>
              </a:lnSpc>
              <a:spcBef>
                <a:spcPts val="0"/>
              </a:spcBef>
              <a:buNone/>
              <a:defRPr sz="2000" spc="-80" baseline="0">
                <a:solidFill>
                  <a:schemeClr val="accent1"/>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Tree>
    <p:extLst>
      <p:ext uri="{BB962C8B-B14F-4D97-AF65-F5344CB8AC3E}">
        <p14:creationId xmlns:p14="http://schemas.microsoft.com/office/powerpoint/2010/main" val="256448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Header 5">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Freeform 8"/>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28749099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623C80F-5998-4C5A-8426-1B9517C724DD}" type="datetimeFigureOut">
              <a:rPr lang="en-US" smtClean="0"/>
              <a:pPr/>
              <a:t>5/22/18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558541-60C9-42A2-8392-FF12533A6B7A}" type="slidenum">
              <a:rPr lang="en-US" smtClean="0"/>
              <a:pPr/>
              <a:t>‹#›</a:t>
            </a:fld>
            <a:endParaRPr lang="en-US"/>
          </a:p>
        </p:txBody>
      </p:sp>
      <p:sp>
        <p:nvSpPr>
          <p:cNvPr id="8" name="Text Placeholder 10"/>
          <p:cNvSpPr>
            <a:spLocks noGrp="1"/>
          </p:cNvSpPr>
          <p:nvPr>
            <p:ph type="body" sz="quarter" idx="13" hasCustomPrompt="1"/>
          </p:nvPr>
        </p:nvSpPr>
        <p:spPr>
          <a:xfrm>
            <a:off x="990600" y="914400"/>
            <a:ext cx="6854952" cy="457200"/>
          </a:xfrm>
        </p:spPr>
        <p:txBody>
          <a:bodyPr/>
          <a:lstStyle>
            <a:lvl1pPr marL="0" indent="0">
              <a:lnSpc>
                <a:spcPct val="85000"/>
              </a:lnSpc>
              <a:spcBef>
                <a:spcPts val="0"/>
              </a:spcBef>
              <a:buNone/>
              <a:defRPr sz="2000" spc="-80" baseline="0">
                <a:solidFill>
                  <a:schemeClr val="accent1"/>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Subtitle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23C80F-5998-4C5A-8426-1B9517C724DD}" type="datetimeFigureOut">
              <a:rPr lang="en-US" smtClean="0"/>
              <a:pPr/>
              <a:t>5/22/18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558541-60C9-42A2-8392-FF12533A6B7A}" type="slidenum">
              <a:rPr lang="en-US" smtClean="0"/>
              <a:pPr/>
              <a:t>‹#›</a:t>
            </a:fld>
            <a:endParaRPr lang="en-US"/>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924" y="6400799"/>
            <a:ext cx="1422024" cy="265285"/>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2" name="Title 1"/>
          <p:cNvSpPr>
            <a:spLocks noGrp="1"/>
          </p:cNvSpPr>
          <p:nvPr>
            <p:ph type="title"/>
          </p:nvPr>
        </p:nvSpPr>
        <p:spPr>
          <a:xfrm>
            <a:off x="990599" y="2542593"/>
            <a:ext cx="7713969" cy="762000"/>
          </a:xfrm>
        </p:spPr>
        <p:txBody>
          <a:bodyPr/>
          <a:lstStyle>
            <a:lvl1pPr>
              <a:defRPr sz="4400"/>
            </a:lvl1pPr>
          </a:lstStyle>
          <a:p>
            <a:r>
              <a:rPr lang="en-US" dirty="0"/>
              <a:t>Click to edit Master title style</a:t>
            </a:r>
          </a:p>
        </p:txBody>
      </p:sp>
      <p:sp>
        <p:nvSpPr>
          <p:cNvPr id="3" name="Date Placeholder 2"/>
          <p:cNvSpPr>
            <a:spLocks noGrp="1"/>
          </p:cNvSpPr>
          <p:nvPr>
            <p:ph type="dt" sz="half" idx="10"/>
          </p:nvPr>
        </p:nvSpPr>
        <p:spPr/>
        <p:txBody>
          <a:bodyPr/>
          <a:lstStyle/>
          <a:p>
            <a:fld id="{9623C80F-5998-4C5A-8426-1B9517C724DD}" type="datetimeFigureOut">
              <a:rPr lang="en-US" smtClean="0"/>
              <a:pPr/>
              <a:t>5/22/18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558541-60C9-42A2-8392-FF12533A6B7A}" type="slidenum">
              <a:rPr lang="en-US" smtClean="0"/>
              <a:pPr/>
              <a:t>‹#›</a:t>
            </a:fld>
            <a:endParaRPr lang="en-US"/>
          </a:p>
        </p:txBody>
      </p:sp>
      <p:sp>
        <p:nvSpPr>
          <p:cNvPr id="7" name="Text Placeholder 10"/>
          <p:cNvSpPr>
            <a:spLocks noGrp="1"/>
          </p:cNvSpPr>
          <p:nvPr>
            <p:ph type="body" sz="quarter" idx="13" hasCustomPrompt="1"/>
          </p:nvPr>
        </p:nvSpPr>
        <p:spPr>
          <a:xfrm>
            <a:off x="990600" y="3429000"/>
            <a:ext cx="6858000" cy="457200"/>
          </a:xfrm>
        </p:spPr>
        <p:txBody>
          <a:bodyPr/>
          <a:lstStyle>
            <a:lvl1pPr marL="0" indent="0">
              <a:lnSpc>
                <a:spcPct val="85000"/>
              </a:lnSpc>
              <a:spcBef>
                <a:spcPts val="0"/>
              </a:spcBef>
              <a:buNone/>
              <a:defRPr sz="2000" spc="-80" baseline="0">
                <a:solidFill>
                  <a:srgbClr val="54585A"/>
                </a:solidFill>
              </a:defRPr>
            </a:lvl1pPr>
            <a:lvl2pPr marL="206375" indent="0">
              <a:buNone/>
              <a:defRPr/>
            </a:lvl2pPr>
            <a:lvl3pPr marL="457200" indent="0">
              <a:buNone/>
              <a:defRPr/>
            </a:lvl3pPr>
            <a:lvl4pPr marL="631825" indent="0">
              <a:buNone/>
              <a:defRPr/>
            </a:lvl4pPr>
            <a:lvl5pPr marL="804862" indent="0">
              <a:buNone/>
              <a:defRPr/>
            </a:lvl5pPr>
          </a:lstStyle>
          <a:p>
            <a:pPr lvl="0"/>
            <a:r>
              <a:rPr lang="en-US" dirty="0"/>
              <a:t>Slide Sub title</a:t>
            </a:r>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924" y="6400799"/>
            <a:ext cx="1422024" cy="265285"/>
          </a:xfrm>
          <a:prstGeom prst="rect">
            <a:avLst/>
          </a:prstGeom>
        </p:spPr>
      </p:pic>
    </p:spTree>
    <p:extLst>
      <p:ext uri="{BB962C8B-B14F-4D97-AF65-F5344CB8AC3E}">
        <p14:creationId xmlns:p14="http://schemas.microsoft.com/office/powerpoint/2010/main" val="1290607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Section Header 2">
    <p:spTree>
      <p:nvGrpSpPr>
        <p:cNvPr id="1" name=""/>
        <p:cNvGrpSpPr/>
        <p:nvPr/>
      </p:nvGrpSpPr>
      <p:grpSpPr>
        <a:xfrm>
          <a:off x="0" y="0"/>
          <a:ext cx="0" cy="0"/>
          <a:chOff x="0" y="0"/>
          <a:chExt cx="0" cy="0"/>
        </a:xfrm>
      </p:grpSpPr>
      <p:pic>
        <p:nvPicPr>
          <p:cNvPr id="4" name="Picture 3" descr="Cadence image 2rgb.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Freeform 9"/>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93335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Section Header 4">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Freeform 8"/>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chemeClr val="tx2"/>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
        <p:nvSpPr>
          <p:cNvPr id="4" name="TextBox 3"/>
          <p:cNvSpPr txBox="1"/>
          <p:nvPr userDrawn="1"/>
        </p:nvSpPr>
        <p:spPr>
          <a:xfrm>
            <a:off x="7181273" y="2286000"/>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p>
        </p:txBody>
      </p:sp>
    </p:spTree>
    <p:extLst>
      <p:ext uri="{BB962C8B-B14F-4D97-AF65-F5344CB8AC3E}">
        <p14:creationId xmlns:p14="http://schemas.microsoft.com/office/powerpoint/2010/main" val="1468140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Section Header">
    <p:spTree>
      <p:nvGrpSpPr>
        <p:cNvPr id="1" name=""/>
        <p:cNvGrpSpPr/>
        <p:nvPr/>
      </p:nvGrpSpPr>
      <p:grpSpPr>
        <a:xfrm>
          <a:off x="0" y="0"/>
          <a:ext cx="0" cy="0"/>
          <a:chOff x="0" y="0"/>
          <a:chExt cx="0" cy="0"/>
        </a:xfrm>
      </p:grpSpPr>
      <p:pic>
        <p:nvPicPr>
          <p:cNvPr id="9" name="Picture 8" descr="Cadence Building rgb.jpg"/>
          <p:cNvPicPr>
            <a:picLocks noChangeAspect="1"/>
          </p:cNvPicPr>
          <p:nvPr userDrawn="1"/>
        </p:nvPicPr>
        <p:blipFill rotWithShape="1">
          <a:blip r:embed="rId2">
            <a:extLst>
              <a:ext uri="{28A0092B-C50C-407E-A947-70E740481C1C}">
                <a14:useLocalDpi xmlns:a14="http://schemas.microsoft.com/office/drawing/2010/main"/>
              </a:ext>
            </a:extLst>
          </a:blip>
          <a:srcRect r="26667"/>
          <a:stretch/>
        </p:blipFill>
        <p:spPr>
          <a:xfrm>
            <a:off x="2438400" y="0"/>
            <a:ext cx="6705600" cy="6858000"/>
          </a:xfrm>
          <a:prstGeom prst="rect">
            <a:avLst/>
          </a:prstGeom>
        </p:spPr>
      </p:pic>
      <p:sp>
        <p:nvSpPr>
          <p:cNvPr id="10" name="Freeform 9"/>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943325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Section Header 3">
    <p:spTree>
      <p:nvGrpSpPr>
        <p:cNvPr id="1" name=""/>
        <p:cNvGrpSpPr/>
        <p:nvPr/>
      </p:nvGrpSpPr>
      <p:grpSpPr>
        <a:xfrm>
          <a:off x="0" y="0"/>
          <a:ext cx="0" cy="0"/>
          <a:chOff x="0" y="0"/>
          <a:chExt cx="0" cy="0"/>
        </a:xfrm>
      </p:grpSpPr>
      <p:pic>
        <p:nvPicPr>
          <p:cNvPr id="4" name="Picture 3" descr="Cadence image 1rgb.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Freeform 8"/>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chemeClr val="tx2"/>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3345288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1_Section Header 5">
    <p:spTree>
      <p:nvGrpSpPr>
        <p:cNvPr id="1" name=""/>
        <p:cNvGrpSpPr/>
        <p:nvPr/>
      </p:nvGrpSpPr>
      <p:grpSpPr>
        <a:xfrm>
          <a:off x="0" y="0"/>
          <a:ext cx="0" cy="0"/>
          <a:chOff x="0" y="0"/>
          <a:chExt cx="0" cy="0"/>
        </a:xfrm>
      </p:grpSpPr>
      <p:pic>
        <p:nvPicPr>
          <p:cNvPr id="5" name="Picture 4" descr="Lake Forestrgb.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Freeform 8"/>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4185450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Section Header 7">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Freeform 8"/>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4007785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Section Header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Freeform 8"/>
          <p:cNvSpPr/>
          <p:nvPr userDrawn="1"/>
        </p:nvSpPr>
        <p:spPr bwMode="gray">
          <a:xfrm>
            <a:off x="-57150" y="-32657"/>
            <a:ext cx="7119257" cy="6939643"/>
          </a:xfrm>
          <a:custGeom>
            <a:avLst/>
            <a:gdLst>
              <a:gd name="connsiteX0" fmla="*/ 3453493 w 7119257"/>
              <a:gd name="connsiteY0" fmla="*/ 0 h 6939643"/>
              <a:gd name="connsiteX1" fmla="*/ 7119257 w 7119257"/>
              <a:gd name="connsiteY1" fmla="*/ 6939643 h 6939643"/>
              <a:gd name="connsiteX2" fmla="*/ 0 w 7119257"/>
              <a:gd name="connsiteY2" fmla="*/ 6939643 h 6939643"/>
              <a:gd name="connsiteX3" fmla="*/ 0 w 7119257"/>
              <a:gd name="connsiteY3" fmla="*/ 8164 h 6939643"/>
              <a:gd name="connsiteX4" fmla="*/ 3453493 w 7119257"/>
              <a:gd name="connsiteY4" fmla="*/ 0 h 69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257" h="6939643">
                <a:moveTo>
                  <a:pt x="3453493" y="0"/>
                </a:moveTo>
                <a:lnTo>
                  <a:pt x="7119257" y="6939643"/>
                </a:lnTo>
                <a:lnTo>
                  <a:pt x="0" y="6939643"/>
                </a:lnTo>
                <a:lnTo>
                  <a:pt x="0" y="8164"/>
                </a:lnTo>
                <a:lnTo>
                  <a:pt x="3453493"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404256" y="2936911"/>
            <a:ext cx="3886200" cy="1143000"/>
          </a:xfrm>
        </p:spPr>
        <p:txBody>
          <a:bodyPr rIns="0" bIns="0" anchor="b" anchorCtr="0"/>
          <a:lstStyle>
            <a:lvl1pPr>
              <a:lnSpc>
                <a:spcPct val="90000"/>
              </a:lnSpc>
              <a:defRPr sz="2800" b="0">
                <a:solidFill>
                  <a:srgbClr val="61468B"/>
                </a:solidFill>
              </a:defRPr>
            </a:lvl1pPr>
          </a:lstStyle>
          <a:p>
            <a:r>
              <a:rPr lang="en-US" dirty="0"/>
              <a:t>Section Title</a:t>
            </a:r>
          </a:p>
        </p:txBody>
      </p:sp>
      <p:sp>
        <p:nvSpPr>
          <p:cNvPr id="3" name="Subtitle 2"/>
          <p:cNvSpPr>
            <a:spLocks noGrp="1"/>
          </p:cNvSpPr>
          <p:nvPr>
            <p:ph type="subTitle" idx="1" hasCustomPrompt="1"/>
          </p:nvPr>
        </p:nvSpPr>
        <p:spPr>
          <a:xfrm>
            <a:off x="1404256" y="4134995"/>
            <a:ext cx="4386944" cy="935515"/>
          </a:xfrm>
        </p:spPr>
        <p:txBody>
          <a:bodyPr/>
          <a:lstStyle>
            <a:lvl1pPr marL="0" indent="0" algn="l">
              <a:lnSpc>
                <a:spcPct val="90000"/>
              </a:lnSpc>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Secondary Text Goes here</a:t>
            </a:r>
          </a:p>
        </p:txBody>
      </p:sp>
      <p:pic>
        <p:nvPicPr>
          <p:cNvPr id="7" name="Picture 6" descr="NM_Logo_RG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7122" y="914400"/>
            <a:ext cx="2438400" cy="457619"/>
          </a:xfrm>
          <a:prstGeom prst="rect">
            <a:avLst/>
          </a:prstGeom>
        </p:spPr>
      </p:pic>
    </p:spTree>
    <p:extLst>
      <p:ext uri="{BB962C8B-B14F-4D97-AF65-F5344CB8AC3E}">
        <p14:creationId xmlns:p14="http://schemas.microsoft.com/office/powerpoint/2010/main" val="2843161979"/>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 Id="rId24" Type="http://schemas.openxmlformats.org/officeDocument/2006/relationships/image" Target="../media/image1.e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descr="NM_Logo_RGB.eps"/>
          <p:cNvPicPr>
            <a:picLocks noChangeAspect="1"/>
          </p:cNvPicPr>
          <p:nvPr userDrawn="1"/>
        </p:nvPicPr>
        <p:blipFill>
          <a:blip r:embed="rId24" cstate="print">
            <a:extLst>
              <a:ext uri="{28A0092B-C50C-407E-A947-70E740481C1C}">
                <a14:useLocalDpi xmlns:a14="http://schemas.microsoft.com/office/drawing/2010/main"/>
              </a:ext>
            </a:extLst>
          </a:blip>
          <a:stretch>
            <a:fillRect/>
          </a:stretch>
        </p:blipFill>
        <p:spPr>
          <a:xfrm>
            <a:off x="533400" y="6400381"/>
            <a:ext cx="1447800" cy="271711"/>
          </a:xfrm>
          <a:prstGeom prst="rect">
            <a:avLst/>
          </a:prstGeom>
        </p:spPr>
      </p:pic>
      <p:sp>
        <p:nvSpPr>
          <p:cNvPr id="2" name="Title Placeholder 1"/>
          <p:cNvSpPr>
            <a:spLocks noGrp="1"/>
          </p:cNvSpPr>
          <p:nvPr>
            <p:ph type="title"/>
          </p:nvPr>
        </p:nvSpPr>
        <p:spPr>
          <a:xfrm>
            <a:off x="990599" y="137160"/>
            <a:ext cx="7713969" cy="762000"/>
          </a:xfrm>
          <a:prstGeom prst="rect">
            <a:avLst/>
          </a:prstGeom>
        </p:spPr>
        <p:txBody>
          <a:bodyPr vert="horz" lIns="0" tIns="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801197" y="1621971"/>
            <a:ext cx="7049689" cy="4093029"/>
          </a:xfrm>
          <a:prstGeom prst="rect">
            <a:avLst/>
          </a:prstGeom>
        </p:spPr>
        <p:txBody>
          <a:bodyPr vert="horz" lIns="0" tIns="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351531" y="6525841"/>
            <a:ext cx="857339" cy="168275"/>
          </a:xfrm>
          <a:prstGeom prst="rect">
            <a:avLst/>
          </a:prstGeom>
        </p:spPr>
        <p:txBody>
          <a:bodyPr vert="horz" wrap="none" lIns="0" tIns="0" rIns="0" bIns="0" rtlCol="0" anchor="b"/>
          <a:lstStyle>
            <a:lvl1pPr algn="l">
              <a:defRPr sz="800">
                <a:solidFill>
                  <a:schemeClr val="tx1"/>
                </a:solidFill>
              </a:defRPr>
            </a:lvl1pPr>
          </a:lstStyle>
          <a:p>
            <a:fld id="{9623C80F-5998-4C5A-8426-1B9517C724DD}" type="datetimeFigureOut">
              <a:rPr lang="en-US" smtClean="0"/>
              <a:pPr/>
              <a:t>5/22/18</a:t>
            </a:fld>
            <a:endParaRPr lang="en-US" dirty="0"/>
          </a:p>
        </p:txBody>
      </p:sp>
      <p:sp>
        <p:nvSpPr>
          <p:cNvPr id="5" name="Footer Placeholder 4"/>
          <p:cNvSpPr>
            <a:spLocks noGrp="1"/>
          </p:cNvSpPr>
          <p:nvPr>
            <p:ph type="ftr" sz="quarter" idx="3"/>
          </p:nvPr>
        </p:nvSpPr>
        <p:spPr>
          <a:xfrm>
            <a:off x="3121994" y="6484127"/>
            <a:ext cx="5181600" cy="231266"/>
          </a:xfrm>
          <a:prstGeom prst="rect">
            <a:avLst/>
          </a:prstGeom>
        </p:spPr>
        <p:txBody>
          <a:bodyPr vert="horz" lIns="0" tIns="0" rIns="0" bIns="0" rtlCol="0" anchor="b"/>
          <a:lstStyle>
            <a:lvl1pPr algn="r">
              <a:defRPr sz="1400">
                <a:solidFill>
                  <a:schemeClr val="tx1"/>
                </a:solidFill>
              </a:defRPr>
            </a:lvl1pPr>
          </a:lstStyle>
          <a:p>
            <a:endParaRPr lang="en-US" dirty="0"/>
          </a:p>
        </p:txBody>
      </p:sp>
      <p:sp>
        <p:nvSpPr>
          <p:cNvPr id="6" name="Slide Number Placeholder 5"/>
          <p:cNvSpPr>
            <a:spLocks noGrp="1"/>
          </p:cNvSpPr>
          <p:nvPr>
            <p:ph type="sldNum" sz="quarter" idx="4"/>
          </p:nvPr>
        </p:nvSpPr>
        <p:spPr>
          <a:xfrm>
            <a:off x="8305799" y="6484127"/>
            <a:ext cx="346745" cy="231266"/>
          </a:xfrm>
          <a:prstGeom prst="rect">
            <a:avLst/>
          </a:prstGeom>
        </p:spPr>
        <p:txBody>
          <a:bodyPr vert="horz" wrap="none" lIns="0" tIns="0" rIns="0" bIns="0" rtlCol="0" anchor="b"/>
          <a:lstStyle>
            <a:lvl1pPr algn="r">
              <a:defRPr sz="1400">
                <a:solidFill>
                  <a:schemeClr val="accent2"/>
                </a:solidFill>
              </a:defRPr>
            </a:lvl1pPr>
          </a:lstStyle>
          <a:p>
            <a:fld id="{0D558541-60C9-42A2-8392-FF12533A6B7A}" type="slidenum">
              <a:rPr lang="en-US" smtClean="0"/>
              <a:pPr/>
              <a:t>‹#›</a:t>
            </a:fld>
            <a:endParaRPr lang="en-US" dirty="0"/>
          </a:p>
        </p:txBody>
      </p:sp>
      <p:sp>
        <p:nvSpPr>
          <p:cNvPr id="10" name="Rectangle 6"/>
          <p:cNvSpPr/>
          <p:nvPr userDrawn="1"/>
        </p:nvSpPr>
        <p:spPr>
          <a:xfrm>
            <a:off x="0" y="515326"/>
            <a:ext cx="685800" cy="261565"/>
          </a:xfrm>
          <a:custGeom>
            <a:avLst/>
            <a:gdLst>
              <a:gd name="connsiteX0" fmla="*/ 0 w 990600"/>
              <a:gd name="connsiteY0" fmla="*/ 0 h 381000"/>
              <a:gd name="connsiteX1" fmla="*/ 990600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0600"/>
              <a:gd name="connsiteY0" fmla="*/ 0 h 381000"/>
              <a:gd name="connsiteX1" fmla="*/ 731308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0600"/>
              <a:gd name="connsiteY0" fmla="*/ 0 h 381000"/>
              <a:gd name="connsiteX1" fmla="*/ 800099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0600"/>
              <a:gd name="connsiteY0" fmla="*/ 0 h 381000"/>
              <a:gd name="connsiteX1" fmla="*/ 794257 w 990600"/>
              <a:gd name="connsiteY1" fmla="*/ 0 h 381000"/>
              <a:gd name="connsiteX2" fmla="*/ 990600 w 990600"/>
              <a:gd name="connsiteY2" fmla="*/ 381000 h 381000"/>
              <a:gd name="connsiteX3" fmla="*/ 0 w 990600"/>
              <a:gd name="connsiteY3" fmla="*/ 381000 h 381000"/>
              <a:gd name="connsiteX4" fmla="*/ 0 w 990600"/>
              <a:gd name="connsiteY4" fmla="*/ 0 h 381000"/>
              <a:gd name="connsiteX0" fmla="*/ 0 w 998946"/>
              <a:gd name="connsiteY0" fmla="*/ 0 h 381000"/>
              <a:gd name="connsiteX1" fmla="*/ 794257 w 998946"/>
              <a:gd name="connsiteY1" fmla="*/ 0 h 381000"/>
              <a:gd name="connsiteX2" fmla="*/ 998946 w 998946"/>
              <a:gd name="connsiteY2" fmla="*/ 381000 h 381000"/>
              <a:gd name="connsiteX3" fmla="*/ 0 w 998946"/>
              <a:gd name="connsiteY3" fmla="*/ 381000 h 381000"/>
              <a:gd name="connsiteX4" fmla="*/ 0 w 998946"/>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946" h="381000">
                <a:moveTo>
                  <a:pt x="0" y="0"/>
                </a:moveTo>
                <a:lnTo>
                  <a:pt x="794257" y="0"/>
                </a:lnTo>
                <a:lnTo>
                  <a:pt x="998946" y="381000"/>
                </a:lnTo>
                <a:lnTo>
                  <a:pt x="0" y="381000"/>
                </a:lnTo>
                <a:lnTo>
                  <a:pt x="0" y="0"/>
                </a:lnTo>
                <a:close/>
              </a:path>
            </a:pathLst>
          </a:custGeom>
          <a:gradFill flip="none" rotWithShape="1">
            <a:gsLst>
              <a:gs pos="0">
                <a:schemeClr val="tx2"/>
              </a:gs>
              <a:gs pos="100000">
                <a:schemeClr val="accent1"/>
              </a:gs>
            </a:gsLst>
            <a:lin ang="145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  </a:t>
            </a:r>
          </a:p>
        </p:txBody>
      </p:sp>
    </p:spTree>
  </p:cSld>
  <p:clrMap bg1="lt1" tx1="dk1" bg2="lt2" tx2="dk2" accent1="accent1" accent2="accent2" accent3="accent3" accent4="accent4" accent5="accent5" accent6="accent6" hlink="hlink" folHlink="folHlink"/>
  <p:sldLayoutIdLst>
    <p:sldLayoutId id="2147483674" r:id="rId1"/>
    <p:sldLayoutId id="2147483697" r:id="rId2"/>
    <p:sldLayoutId id="2147483694" r:id="rId3"/>
    <p:sldLayoutId id="2147483696" r:id="rId4"/>
    <p:sldLayoutId id="2147483660" r:id="rId5"/>
    <p:sldLayoutId id="2147483695" r:id="rId6"/>
    <p:sldLayoutId id="2147483726" r:id="rId7"/>
    <p:sldLayoutId id="2147483699" r:id="rId8"/>
    <p:sldLayoutId id="2147483700" r:id="rId9"/>
    <p:sldLayoutId id="2147483701" r:id="rId10"/>
    <p:sldLayoutId id="2147483724" r:id="rId11"/>
    <p:sldLayoutId id="2147483725" r:id="rId12"/>
    <p:sldLayoutId id="2147483675" r:id="rId13"/>
    <p:sldLayoutId id="2147483650" r:id="rId14"/>
    <p:sldLayoutId id="2147483652" r:id="rId15"/>
    <p:sldLayoutId id="2147483653" r:id="rId16"/>
    <p:sldLayoutId id="2147483663" r:id="rId17"/>
    <p:sldLayoutId id="2147483662" r:id="rId18"/>
    <p:sldLayoutId id="2147483676" r:id="rId19"/>
    <p:sldLayoutId id="2147483654" r:id="rId20"/>
    <p:sldLayoutId id="2147483655" r:id="rId21"/>
    <p:sldLayoutId id="2147483723" r:id="rId22"/>
  </p:sldLayoutIdLst>
  <p:txStyles>
    <p:titleStyle>
      <a:lvl1pPr algn="l" defTabSz="914400" rtl="0" eaLnBrk="1" latinLnBrk="0" hangingPunct="1">
        <a:lnSpc>
          <a:spcPct val="85000"/>
        </a:lnSpc>
        <a:spcBef>
          <a:spcPct val="0"/>
        </a:spcBef>
        <a:buNone/>
        <a:defRPr sz="2800" kern="1200" spc="-50" baseline="0">
          <a:solidFill>
            <a:schemeClr val="tx2"/>
          </a:solidFill>
          <a:latin typeface="+mj-lt"/>
          <a:ea typeface="+mj-ea"/>
          <a:cs typeface="+mj-cs"/>
        </a:defRPr>
      </a:lvl1pPr>
    </p:titleStyle>
    <p:bodyStyle>
      <a:lvl1pPr marL="174625" indent="-174625" algn="l" defTabSz="914400" rtl="0" eaLnBrk="1" latinLnBrk="0" hangingPunct="1">
        <a:spcBef>
          <a:spcPct val="20000"/>
        </a:spcBef>
        <a:buClr>
          <a:schemeClr val="accent1"/>
        </a:buClr>
        <a:buFont typeface="Arial" pitchFamily="34" charset="0"/>
        <a:buChar char="•"/>
        <a:defRPr sz="1850" kern="1200" spc="-50" baseline="0">
          <a:solidFill>
            <a:schemeClr val="tx1"/>
          </a:solidFill>
          <a:latin typeface="+mn-lt"/>
          <a:ea typeface="+mn-ea"/>
          <a:cs typeface="+mn-cs"/>
        </a:defRPr>
      </a:lvl1pPr>
      <a:lvl2pPr marL="457200" indent="-250825" algn="l" defTabSz="914400" rtl="0" eaLnBrk="1" latinLnBrk="0" hangingPunct="1">
        <a:spcBef>
          <a:spcPct val="20000"/>
        </a:spcBef>
        <a:buClr>
          <a:srgbClr val="605F62"/>
        </a:buClr>
        <a:buFont typeface="Symbol" pitchFamily="18" charset="2"/>
        <a:buChar char="-"/>
        <a:defRPr sz="1850" kern="1200" spc="-50" baseline="0">
          <a:solidFill>
            <a:schemeClr val="tx1"/>
          </a:solidFill>
          <a:latin typeface="+mn-lt"/>
          <a:ea typeface="+mn-ea"/>
          <a:cs typeface="+mn-cs"/>
        </a:defRPr>
      </a:lvl2pPr>
      <a:lvl3pPr marL="620713"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3pPr>
      <a:lvl4pPr marL="804863" indent="-173038"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4pPr>
      <a:lvl5pPr marL="968375"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42.png"/></Relationships>
</file>

<file path=ppt/slides/_rels/slide11.xml.rels><?xml version="1.0" encoding="UTF-8" standalone="yes"?>
<Relationships xmlns="http://schemas.openxmlformats.org/package/2006/relationships"><Relationship Id="rId11" Type="http://schemas.openxmlformats.org/officeDocument/2006/relationships/image" Target="../media/image28.png"/><Relationship Id="rId12" Type="http://schemas.openxmlformats.org/officeDocument/2006/relationships/image" Target="../media/image29.wmf"/><Relationship Id="rId13" Type="http://schemas.openxmlformats.org/officeDocument/2006/relationships/image" Target="../media/image30.wmf"/><Relationship Id="rId14" Type="http://schemas.openxmlformats.org/officeDocument/2006/relationships/image" Target="../media/image31.png"/><Relationship Id="rId15" Type="http://schemas.openxmlformats.org/officeDocument/2006/relationships/image" Target="../media/image32.png"/><Relationship Id="rId16" Type="http://schemas.openxmlformats.org/officeDocument/2006/relationships/image" Target="../media/image33.png"/><Relationship Id="rId17" Type="http://schemas.openxmlformats.org/officeDocument/2006/relationships/image" Target="../media/image43.png"/><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6.png"/><Relationship Id="rId10" Type="http://schemas.openxmlformats.org/officeDocument/2006/relationships/image" Target="../media/image27.png"/></Relationships>
</file>

<file path=ppt/slides/_rels/slide12.xml.rels><?xml version="1.0" encoding="UTF-8" standalone="yes"?>
<Relationships xmlns="http://schemas.openxmlformats.org/package/2006/relationships"><Relationship Id="rId11" Type="http://schemas.openxmlformats.org/officeDocument/2006/relationships/image" Target="../media/image32.png"/><Relationship Id="rId12" Type="http://schemas.openxmlformats.org/officeDocument/2006/relationships/image" Target="../media/image33.png"/><Relationship Id="rId13" Type="http://schemas.openxmlformats.org/officeDocument/2006/relationships/image" Target="../media/image44.png"/><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9.wmf"/><Relationship Id="rId9" Type="http://schemas.openxmlformats.org/officeDocument/2006/relationships/image" Target="../media/image30.wmf"/><Relationship Id="rId10"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5.png"/><Relationship Id="rId3"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14.xml"/><Relationship Id="rId2"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6.png"/><Relationship Id="rId1" Type="http://schemas.openxmlformats.org/officeDocument/2006/relationships/slideLayout" Target="../slideLayouts/slideLayout14.xml"/><Relationship Id="rId2" Type="http://schemas.openxmlformats.org/officeDocument/2006/relationships/image" Target="../media/image4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5.png"/><Relationship Id="rId3"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50.png"/><Relationship Id="rId1" Type="http://schemas.openxmlformats.org/officeDocument/2006/relationships/slideLayout" Target="../slideLayouts/slideLayout14.xml"/><Relationship Id="rId2"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29.wmf"/><Relationship Id="rId6" Type="http://schemas.openxmlformats.org/officeDocument/2006/relationships/image" Target="../media/image53.png"/><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4.png"/><Relationship Id="rId5" Type="http://schemas.openxmlformats.org/officeDocument/2006/relationships/image" Target="../media/image55.png"/><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4.xml"/><Relationship Id="rId2" Type="http://schemas.openxmlformats.org/officeDocument/2006/relationships/hyperlink" Target="https://ncats.nih.gov/"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5.png"/><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6.emf"/><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7.png"/><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8.png"/><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5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www.stattag.org/" TargetMode="External"/><Relationship Id="rId3"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www.stattag.org/" TargetMode="External"/><Relationship Id="rId3"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1.png"/><Relationship Id="rId5" Type="http://schemas.openxmlformats.org/officeDocument/2006/relationships/image" Target="../media/image62.png"/><Relationship Id="rId1" Type="http://schemas.openxmlformats.org/officeDocument/2006/relationships/slideLayout" Target="../slideLayouts/slideLayout14.xml"/><Relationship Id="rId2" Type="http://schemas.openxmlformats.org/officeDocument/2006/relationships/image" Target="../media/image6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1" Type="http://schemas.openxmlformats.org/officeDocument/2006/relationships/image" Target="../media/image28.png"/><Relationship Id="rId12" Type="http://schemas.openxmlformats.org/officeDocument/2006/relationships/image" Target="../media/image29.wmf"/><Relationship Id="rId13" Type="http://schemas.openxmlformats.org/officeDocument/2006/relationships/image" Target="../media/image30.wmf"/><Relationship Id="rId14" Type="http://schemas.openxmlformats.org/officeDocument/2006/relationships/image" Target="../media/image31.png"/><Relationship Id="rId15" Type="http://schemas.openxmlformats.org/officeDocument/2006/relationships/image" Target="../media/image32.png"/><Relationship Id="rId16" Type="http://schemas.openxmlformats.org/officeDocument/2006/relationships/image" Target="../media/image33.png"/><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6.png"/><Relationship Id="rId10"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6379" y="2819400"/>
            <a:ext cx="6722378" cy="1520204"/>
          </a:xfrm>
        </p:spPr>
        <p:txBody>
          <a:bodyPr/>
          <a:lstStyle/>
          <a:p>
            <a:r>
              <a:rPr lang="en-US" dirty="0">
                <a:solidFill>
                  <a:srgbClr val="61468B"/>
                </a:solidFill>
              </a:rPr>
              <a:t>Tools for Connecting R, SAS, and Stata to Word: A Practical Approach to Reproducibility</a:t>
            </a:r>
          </a:p>
        </p:txBody>
      </p:sp>
      <p:sp>
        <p:nvSpPr>
          <p:cNvPr id="6" name="TextBox 5"/>
          <p:cNvSpPr txBox="1"/>
          <p:nvPr/>
        </p:nvSpPr>
        <p:spPr>
          <a:xfrm>
            <a:off x="1986379" y="5190226"/>
            <a:ext cx="6781800" cy="1286774"/>
          </a:xfrm>
          <a:prstGeom prst="rect">
            <a:avLst/>
          </a:prstGeom>
          <a:noFill/>
        </p:spPr>
        <p:txBody>
          <a:bodyPr wrap="square" lIns="0" tIns="0" rIns="0" bIns="0" rtlCol="0">
            <a:noAutofit/>
          </a:bodyPr>
          <a:lstStyle/>
          <a:p>
            <a:pPr>
              <a:lnSpc>
                <a:spcPct val="90000"/>
              </a:lnSpc>
              <a:spcBef>
                <a:spcPts val="600"/>
              </a:spcBef>
            </a:pPr>
            <a:r>
              <a:rPr lang="en-US" dirty="0" smtClean="0">
                <a:solidFill>
                  <a:srgbClr val="61468B"/>
                </a:solidFill>
              </a:rPr>
              <a:t>Society for Clinical Trials</a:t>
            </a:r>
          </a:p>
          <a:p>
            <a:pPr>
              <a:lnSpc>
                <a:spcPct val="90000"/>
              </a:lnSpc>
              <a:spcBef>
                <a:spcPts val="600"/>
              </a:spcBef>
            </a:pPr>
            <a:r>
              <a:rPr lang="en-US" dirty="0" smtClean="0">
                <a:solidFill>
                  <a:srgbClr val="61468B"/>
                </a:solidFill>
              </a:rPr>
              <a:t>22 May 2018</a:t>
            </a:r>
            <a:endParaRPr lang="en-US" dirty="0">
              <a:solidFill>
                <a:srgbClr val="61468B"/>
              </a:solidFill>
            </a:endParaRPr>
          </a:p>
          <a:p>
            <a:pPr>
              <a:lnSpc>
                <a:spcPct val="90000"/>
              </a:lnSpc>
              <a:spcBef>
                <a:spcPts val="600"/>
              </a:spcBef>
            </a:pPr>
            <a:r>
              <a:rPr lang="en-US" dirty="0" smtClean="0">
                <a:solidFill>
                  <a:srgbClr val="61468B"/>
                </a:solidFill>
              </a:rPr>
              <a:t>Abigail </a:t>
            </a:r>
            <a:r>
              <a:rPr lang="en-US" dirty="0">
                <a:solidFill>
                  <a:srgbClr val="61468B"/>
                </a:solidFill>
              </a:rPr>
              <a:t>S. Baldridge, MS</a:t>
            </a:r>
          </a:p>
        </p:txBody>
      </p:sp>
    </p:spTree>
    <p:extLst>
      <p:ext uri="{BB962C8B-B14F-4D97-AF65-F5344CB8AC3E}">
        <p14:creationId xmlns:p14="http://schemas.microsoft.com/office/powerpoint/2010/main" val="5820214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Limitations of </a:t>
            </a:r>
            <a:r>
              <a:rPr lang="en-US" dirty="0"/>
              <a:t>R </a:t>
            </a:r>
            <a:r>
              <a:rPr lang="en-US" dirty="0" smtClean="0"/>
              <a:t>Markdown</a:t>
            </a:r>
            <a:endParaRPr lang="en-US" dirty="0"/>
          </a:p>
        </p:txBody>
      </p:sp>
      <p:sp>
        <p:nvSpPr>
          <p:cNvPr id="4" name="Text Placeholder 3"/>
          <p:cNvSpPr>
            <a:spLocks noGrp="1"/>
          </p:cNvSpPr>
          <p:nvPr>
            <p:ph type="body" sz="quarter" idx="13"/>
          </p:nvPr>
        </p:nvSpPr>
        <p:spPr/>
        <p:txBody>
          <a:bodyPr/>
          <a:lstStyle/>
          <a:p>
            <a:r>
              <a:rPr lang="en-US" dirty="0"/>
              <a:t>I send my collaborators the dynamic document, they send back:</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386839"/>
            <a:ext cx="7315200" cy="4830543"/>
          </a:xfrm>
          <a:prstGeom prst="rect">
            <a:avLst/>
          </a:prstGeom>
          <a:ln>
            <a:solidFill>
              <a:schemeClr val="tx2"/>
            </a:solidFill>
          </a:ln>
        </p:spPr>
      </p:pic>
      <p:sp>
        <p:nvSpPr>
          <p:cNvPr id="6" name="Rectangle 5"/>
          <p:cNvSpPr/>
          <p:nvPr/>
        </p:nvSpPr>
        <p:spPr>
          <a:xfrm>
            <a:off x="495300" y="3200400"/>
            <a:ext cx="7696200" cy="1015663"/>
          </a:xfrm>
          <a:prstGeom prst="rect">
            <a:avLst/>
          </a:prstGeom>
          <a:solidFill>
            <a:schemeClr val="tx2"/>
          </a:solidFill>
        </p:spPr>
        <p:txBody>
          <a:bodyPr wrap="square">
            <a:spAutoFit/>
          </a:bodyPr>
          <a:lstStyle/>
          <a:p>
            <a:r>
              <a:rPr lang="en-US" sz="2000" dirty="0">
                <a:solidFill>
                  <a:srgbClr val="FFFFFF"/>
                </a:solidFill>
              </a:rPr>
              <a:t>Two bad choices:</a:t>
            </a:r>
          </a:p>
          <a:p>
            <a:pPr marL="342900" indent="-342900">
              <a:buFont typeface="+mj-lt"/>
              <a:buAutoNum type="arabicPeriod"/>
            </a:pPr>
            <a:r>
              <a:rPr lang="en-US" sz="2000" dirty="0">
                <a:solidFill>
                  <a:srgbClr val="FFFFFF"/>
                </a:solidFill>
              </a:rPr>
              <a:t>Continue in Word, and loose the dynamic nature of the document.</a:t>
            </a:r>
          </a:p>
          <a:p>
            <a:pPr marL="342900" indent="-342900">
              <a:buFont typeface="+mj-lt"/>
              <a:buAutoNum type="arabicPeriod"/>
            </a:pPr>
            <a:r>
              <a:rPr lang="en-US" sz="2000" dirty="0">
                <a:solidFill>
                  <a:srgbClr val="FFFFFF"/>
                </a:solidFill>
              </a:rPr>
              <a:t>Re-enter all of their changes in my source “.</a:t>
            </a:r>
            <a:r>
              <a:rPr lang="en-US" sz="2000" dirty="0" err="1">
                <a:solidFill>
                  <a:srgbClr val="FFFFFF"/>
                </a:solidFill>
              </a:rPr>
              <a:t>rmd</a:t>
            </a:r>
            <a:r>
              <a:rPr lang="en-US" sz="2000" dirty="0">
                <a:solidFill>
                  <a:srgbClr val="FFFFFF"/>
                </a:solidFill>
              </a:rPr>
              <a:t>” file.</a:t>
            </a:r>
          </a:p>
        </p:txBody>
      </p:sp>
    </p:spTree>
    <p:extLst>
      <p:ext uri="{BB962C8B-B14F-4D97-AF65-F5344CB8AC3E}">
        <p14:creationId xmlns:p14="http://schemas.microsoft.com/office/powerpoint/2010/main" val="108577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for Generating Dynamic Documents</a:t>
            </a:r>
          </a:p>
        </p:txBody>
      </p:sp>
      <p:sp>
        <p:nvSpPr>
          <p:cNvPr id="4" name="Text Placeholder 3"/>
          <p:cNvSpPr>
            <a:spLocks noGrp="1"/>
          </p:cNvSpPr>
          <p:nvPr>
            <p:ph type="body" sz="quarter" idx="13"/>
          </p:nvPr>
        </p:nvSpPr>
        <p:spPr/>
        <p:txBody>
          <a:bodyPr/>
          <a:lstStyle/>
          <a:p>
            <a:r>
              <a:rPr lang="en-US" dirty="0" smtClean="0"/>
              <a:t>Limitations of the workflow</a:t>
            </a:r>
            <a:endParaRPr lang="en-US" dirty="0"/>
          </a:p>
        </p:txBody>
      </p:sp>
      <p:sp>
        <p:nvSpPr>
          <p:cNvPr id="11" name="Right Arrow 10"/>
          <p:cNvSpPr/>
          <p:nvPr/>
        </p:nvSpPr>
        <p:spPr>
          <a:xfrm>
            <a:off x="6681082" y="3372773"/>
            <a:ext cx="499999" cy="2902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2" name="Picture 11"/>
          <p:cNvPicPr>
            <a:picLocks noChangeAspect="1"/>
          </p:cNvPicPr>
          <p:nvPr/>
        </p:nvPicPr>
        <p:blipFill rotWithShape="1">
          <a:blip r:embed="rId3"/>
          <a:srcRect l="8720" t="4697" r="7922" b="2118"/>
          <a:stretch/>
        </p:blipFill>
        <p:spPr>
          <a:xfrm>
            <a:off x="2432829" y="2432698"/>
            <a:ext cx="621654" cy="64008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969" y="2432698"/>
            <a:ext cx="640080" cy="64008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831" y="3207195"/>
            <a:ext cx="640080" cy="64008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1435" y="2422266"/>
            <a:ext cx="640080" cy="640080"/>
          </a:xfrm>
          <a:prstGeom prst="rect">
            <a:avLst/>
          </a:prstGeom>
        </p:spPr>
      </p:pic>
      <p:pic>
        <p:nvPicPr>
          <p:cNvPr id="16" name="Picture 15"/>
          <p:cNvPicPr>
            <a:picLocks noChangeAspect="1"/>
          </p:cNvPicPr>
          <p:nvPr/>
        </p:nvPicPr>
        <p:blipFill>
          <a:blip r:embed="rId7"/>
          <a:stretch>
            <a:fillRect/>
          </a:stretch>
        </p:blipFill>
        <p:spPr>
          <a:xfrm>
            <a:off x="691969" y="3997599"/>
            <a:ext cx="699172" cy="673277"/>
          </a:xfrm>
          <a:prstGeom prst="rect">
            <a:avLst/>
          </a:prstGeom>
        </p:spPr>
      </p:pic>
      <p:sp>
        <p:nvSpPr>
          <p:cNvPr id="17" name="Plus 16"/>
          <p:cNvSpPr/>
          <p:nvPr/>
        </p:nvSpPr>
        <p:spPr>
          <a:xfrm>
            <a:off x="3160650" y="3212192"/>
            <a:ext cx="502920" cy="52494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lus 17"/>
          <p:cNvSpPr/>
          <p:nvPr/>
        </p:nvSpPr>
        <p:spPr>
          <a:xfrm>
            <a:off x="4590882" y="3227414"/>
            <a:ext cx="502920" cy="52494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8"/>
          <a:stretch>
            <a:fillRect/>
          </a:stretch>
        </p:blipFill>
        <p:spPr>
          <a:xfrm>
            <a:off x="7512169" y="4676157"/>
            <a:ext cx="628650" cy="685800"/>
          </a:xfrm>
          <a:prstGeom prst="rect">
            <a:avLst/>
          </a:prstGeom>
        </p:spPr>
      </p:pic>
      <p:pic>
        <p:nvPicPr>
          <p:cNvPr id="20" name="Picture 19"/>
          <p:cNvPicPr>
            <a:picLocks noChangeAspect="1"/>
          </p:cNvPicPr>
          <p:nvPr/>
        </p:nvPicPr>
        <p:blipFill rotWithShape="1">
          <a:blip r:embed="rId9"/>
          <a:srcRect b="11049"/>
          <a:stretch/>
        </p:blipFill>
        <p:spPr>
          <a:xfrm>
            <a:off x="7456614" y="1676400"/>
            <a:ext cx="657225" cy="626971"/>
          </a:xfrm>
          <a:prstGeom prst="rect">
            <a:avLst/>
          </a:prstGeom>
        </p:spPr>
      </p:pic>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00739" y="3171444"/>
            <a:ext cx="640080" cy="640080"/>
          </a:xfrm>
          <a:prstGeom prst="rect">
            <a:avLst/>
          </a:prstGeom>
        </p:spPr>
      </p:pic>
      <p:pic>
        <p:nvPicPr>
          <p:cNvPr id="22" name="Picture 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90359" y="3930419"/>
            <a:ext cx="640080" cy="640080"/>
          </a:xfrm>
          <a:prstGeom prst="rect">
            <a:avLst/>
          </a:prstGeom>
        </p:spPr>
      </p:pic>
      <p:sp>
        <p:nvSpPr>
          <p:cNvPr id="23" name="Right Arrow 22"/>
          <p:cNvSpPr/>
          <p:nvPr/>
        </p:nvSpPr>
        <p:spPr>
          <a:xfrm>
            <a:off x="2228089" y="1535996"/>
            <a:ext cx="4952992" cy="43232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Methods and results are documented and reproducible</a:t>
            </a:r>
          </a:p>
        </p:txBody>
      </p:sp>
      <p:sp>
        <p:nvSpPr>
          <p:cNvPr id="24" name="Rectangle 23"/>
          <p:cNvSpPr/>
          <p:nvPr/>
        </p:nvSpPr>
        <p:spPr>
          <a:xfrm>
            <a:off x="7291488" y="1600200"/>
            <a:ext cx="1074347" cy="388619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sp>
        <p:nvSpPr>
          <p:cNvPr id="25" name="TextBox 24"/>
          <p:cNvSpPr txBox="1"/>
          <p:nvPr/>
        </p:nvSpPr>
        <p:spPr>
          <a:xfrm>
            <a:off x="5303053" y="2593957"/>
            <a:ext cx="1204051" cy="2029346"/>
          </a:xfrm>
          <a:prstGeom prst="rect">
            <a:avLst/>
          </a:prstGeom>
          <a:noFill/>
        </p:spPr>
        <p:txBody>
          <a:bodyPr wrap="square" lIns="0" tIns="0" rIns="0" bIns="0" rtlCol="0">
            <a:noAutofit/>
          </a:bodyPr>
          <a:lstStyle/>
          <a:p>
            <a:pPr>
              <a:lnSpc>
                <a:spcPct val="90000"/>
              </a:lnSpc>
              <a:spcBef>
                <a:spcPts val="600"/>
              </a:spcBef>
            </a:pPr>
            <a:r>
              <a:rPr lang="en-US" spc="-50" dirty="0">
                <a:solidFill>
                  <a:schemeClr val="tx1">
                    <a:lumMod val="50000"/>
                  </a:schemeClr>
                </a:solidFill>
              </a:rPr>
              <a:t>Markdown</a:t>
            </a:r>
          </a:p>
          <a:p>
            <a:pPr>
              <a:lnSpc>
                <a:spcPct val="90000"/>
              </a:lnSpc>
              <a:spcBef>
                <a:spcPts val="600"/>
              </a:spcBef>
            </a:pPr>
            <a:r>
              <a:rPr lang="en-US" spc="-50" dirty="0" err="1">
                <a:solidFill>
                  <a:schemeClr val="tx1">
                    <a:lumMod val="50000"/>
                  </a:schemeClr>
                </a:solidFill>
              </a:rPr>
              <a:t>knitR</a:t>
            </a:r>
            <a:endParaRPr lang="en-US" spc="-50" dirty="0">
              <a:solidFill>
                <a:schemeClr val="tx1">
                  <a:lumMod val="50000"/>
                </a:schemeClr>
              </a:solidFill>
            </a:endParaRPr>
          </a:p>
          <a:p>
            <a:pPr>
              <a:lnSpc>
                <a:spcPct val="90000"/>
              </a:lnSpc>
              <a:spcBef>
                <a:spcPts val="600"/>
              </a:spcBef>
            </a:pPr>
            <a:r>
              <a:rPr lang="en-US" spc="-50" dirty="0">
                <a:solidFill>
                  <a:schemeClr val="tx1">
                    <a:lumMod val="50000"/>
                  </a:schemeClr>
                </a:solidFill>
              </a:rPr>
              <a:t>ODS</a:t>
            </a:r>
          </a:p>
          <a:p>
            <a:pPr>
              <a:lnSpc>
                <a:spcPct val="90000"/>
              </a:lnSpc>
              <a:spcBef>
                <a:spcPts val="600"/>
              </a:spcBef>
            </a:pPr>
            <a:r>
              <a:rPr lang="en-US" spc="-50" dirty="0">
                <a:solidFill>
                  <a:schemeClr val="tx1">
                    <a:lumMod val="50000"/>
                  </a:schemeClr>
                </a:solidFill>
              </a:rPr>
              <a:t>Ketchup</a:t>
            </a:r>
          </a:p>
          <a:p>
            <a:pPr>
              <a:lnSpc>
                <a:spcPct val="90000"/>
              </a:lnSpc>
              <a:spcBef>
                <a:spcPts val="600"/>
              </a:spcBef>
            </a:pPr>
            <a:r>
              <a:rPr lang="en-US" spc="-50" dirty="0" err="1">
                <a:solidFill>
                  <a:schemeClr val="tx1">
                    <a:lumMod val="50000"/>
                  </a:schemeClr>
                </a:solidFill>
              </a:rPr>
              <a:t>MarkDoc</a:t>
            </a:r>
            <a:endParaRPr lang="en-US" spc="-50" dirty="0">
              <a:solidFill>
                <a:schemeClr val="tx1">
                  <a:lumMod val="50000"/>
                </a:schemeClr>
              </a:solidFill>
            </a:endParaRPr>
          </a:p>
          <a:p>
            <a:pPr>
              <a:lnSpc>
                <a:spcPct val="90000"/>
              </a:lnSpc>
              <a:spcBef>
                <a:spcPts val="600"/>
              </a:spcBef>
            </a:pPr>
            <a:r>
              <a:rPr lang="en-US" spc="-50" dirty="0">
                <a:solidFill>
                  <a:schemeClr val="tx1">
                    <a:lumMod val="50000"/>
                  </a:schemeClr>
                </a:solidFill>
              </a:rPr>
              <a:t>Others …</a:t>
            </a:r>
          </a:p>
        </p:txBody>
      </p:sp>
      <p:sp>
        <p:nvSpPr>
          <p:cNvPr id="26" name="Rectangle 25"/>
          <p:cNvSpPr/>
          <p:nvPr/>
        </p:nvSpPr>
        <p:spPr>
          <a:xfrm>
            <a:off x="457200" y="2303371"/>
            <a:ext cx="1074347" cy="248159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sp>
        <p:nvSpPr>
          <p:cNvPr id="27" name="Right Arrow 26"/>
          <p:cNvSpPr/>
          <p:nvPr/>
        </p:nvSpPr>
        <p:spPr>
          <a:xfrm>
            <a:off x="1635168" y="3371907"/>
            <a:ext cx="499999" cy="2902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8" name="Rectangle 27"/>
          <p:cNvSpPr/>
          <p:nvPr/>
        </p:nvSpPr>
        <p:spPr>
          <a:xfrm>
            <a:off x="2228089" y="2303371"/>
            <a:ext cx="4342586" cy="248159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pic>
        <p:nvPicPr>
          <p:cNvPr id="29" name="Picture 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67465" y="3291130"/>
            <a:ext cx="635000" cy="635000"/>
          </a:xfrm>
          <a:prstGeom prst="rect">
            <a:avLst/>
          </a:prstGeom>
        </p:spPr>
      </p:pic>
      <p:pic>
        <p:nvPicPr>
          <p:cNvPr id="30" name="Picture 2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432829" y="4096408"/>
            <a:ext cx="751960" cy="568943"/>
          </a:xfrm>
          <a:prstGeom prst="rect">
            <a:avLst/>
          </a:prstGeom>
        </p:spPr>
      </p:pic>
      <p:pic>
        <p:nvPicPr>
          <p:cNvPr id="31" name="Picture 30"/>
          <p:cNvPicPr>
            <a:picLocks noChangeAspect="1"/>
          </p:cNvPicPr>
          <p:nvPr/>
        </p:nvPicPr>
        <p:blipFill rotWithShape="1">
          <a:blip r:embed="rId14" cstate="print">
            <a:extLst>
              <a:ext uri="{28A0092B-C50C-407E-A947-70E740481C1C}">
                <a14:useLocalDpi xmlns:a14="http://schemas.microsoft.com/office/drawing/2010/main" val="0"/>
              </a:ext>
            </a:extLst>
          </a:blip>
          <a:srcRect l="24163" t="4209" r="51081" b="28415"/>
          <a:stretch/>
        </p:blipFill>
        <p:spPr>
          <a:xfrm>
            <a:off x="3847152" y="3171444"/>
            <a:ext cx="743730" cy="688180"/>
          </a:xfrm>
          <a:prstGeom prst="rect">
            <a:avLst/>
          </a:prstGeom>
        </p:spPr>
      </p:pic>
      <p:pic>
        <p:nvPicPr>
          <p:cNvPr id="32" name="Picture 31"/>
          <p:cNvPicPr>
            <a:picLocks noChangeAspect="1"/>
          </p:cNvPicPr>
          <p:nvPr/>
        </p:nvPicPr>
        <p:blipFill rotWithShape="1">
          <a:blip r:embed="rId15" cstate="print">
            <a:extLst>
              <a:ext uri="{28A0092B-C50C-407E-A947-70E740481C1C}">
                <a14:useLocalDpi xmlns:a14="http://schemas.microsoft.com/office/drawing/2010/main" val="0"/>
              </a:ext>
            </a:extLst>
          </a:blip>
          <a:srcRect l="48076" t="3264" r="32783" b="29472"/>
          <a:stretch/>
        </p:blipFill>
        <p:spPr>
          <a:xfrm>
            <a:off x="3841869" y="3930419"/>
            <a:ext cx="677372" cy="809304"/>
          </a:xfrm>
          <a:prstGeom prst="rect">
            <a:avLst/>
          </a:prstGeom>
        </p:spPr>
      </p:pic>
      <p:pic>
        <p:nvPicPr>
          <p:cNvPr id="33" name="Picture 32"/>
          <p:cNvPicPr>
            <a:picLocks noChangeAspect="1"/>
          </p:cNvPicPr>
          <p:nvPr/>
        </p:nvPicPr>
        <p:blipFill rotWithShape="1">
          <a:blip r:embed="rId16" cstate="print">
            <a:extLst>
              <a:ext uri="{28A0092B-C50C-407E-A947-70E740481C1C}">
                <a14:useLocalDpi xmlns:a14="http://schemas.microsoft.com/office/drawing/2010/main" val="0"/>
              </a:ext>
            </a:extLst>
          </a:blip>
          <a:srcRect t="3615" r="78404" b="30124"/>
          <a:stretch/>
        </p:blipFill>
        <p:spPr>
          <a:xfrm>
            <a:off x="3841869" y="2381690"/>
            <a:ext cx="677372" cy="706615"/>
          </a:xfrm>
          <a:prstGeom prst="rect">
            <a:avLst/>
          </a:prstGeom>
        </p:spPr>
      </p:pic>
      <p:pic>
        <p:nvPicPr>
          <p:cNvPr id="34"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228089" y="4846490"/>
            <a:ext cx="4956175"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335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for Generating Dynamic Documents</a:t>
            </a:r>
          </a:p>
        </p:txBody>
      </p:sp>
      <p:sp>
        <p:nvSpPr>
          <p:cNvPr id="4" name="Text Placeholder 3"/>
          <p:cNvSpPr>
            <a:spLocks noGrp="1"/>
          </p:cNvSpPr>
          <p:nvPr>
            <p:ph type="body" sz="quarter" idx="13"/>
          </p:nvPr>
        </p:nvSpPr>
        <p:spPr/>
        <p:txBody>
          <a:bodyPr/>
          <a:lstStyle/>
          <a:p>
            <a:r>
              <a:rPr lang="en-US" dirty="0" smtClean="0"/>
              <a:t>An alternative approach</a:t>
            </a:r>
            <a:endParaRPr lang="en-US" dirty="0"/>
          </a:p>
        </p:txBody>
      </p:sp>
      <p:sp>
        <p:nvSpPr>
          <p:cNvPr id="11" name="Right Arrow 10"/>
          <p:cNvSpPr/>
          <p:nvPr/>
        </p:nvSpPr>
        <p:spPr>
          <a:xfrm>
            <a:off x="6681082" y="3372773"/>
            <a:ext cx="499999" cy="2902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2" name="Picture 11"/>
          <p:cNvPicPr>
            <a:picLocks noChangeAspect="1"/>
          </p:cNvPicPr>
          <p:nvPr/>
        </p:nvPicPr>
        <p:blipFill rotWithShape="1">
          <a:blip r:embed="rId3"/>
          <a:srcRect l="8720" t="4697" r="7922" b="2118"/>
          <a:stretch/>
        </p:blipFill>
        <p:spPr>
          <a:xfrm>
            <a:off x="2432829" y="2432698"/>
            <a:ext cx="621654" cy="64008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969" y="2432698"/>
            <a:ext cx="640080" cy="64008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831" y="3207195"/>
            <a:ext cx="640080" cy="64008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0126" y="3195494"/>
            <a:ext cx="640080" cy="640080"/>
          </a:xfrm>
          <a:prstGeom prst="rect">
            <a:avLst/>
          </a:prstGeom>
        </p:spPr>
      </p:pic>
      <p:pic>
        <p:nvPicPr>
          <p:cNvPr id="16" name="Picture 15"/>
          <p:cNvPicPr>
            <a:picLocks noChangeAspect="1"/>
          </p:cNvPicPr>
          <p:nvPr/>
        </p:nvPicPr>
        <p:blipFill>
          <a:blip r:embed="rId7"/>
          <a:stretch>
            <a:fillRect/>
          </a:stretch>
        </p:blipFill>
        <p:spPr>
          <a:xfrm>
            <a:off x="691969" y="3997599"/>
            <a:ext cx="699172" cy="673277"/>
          </a:xfrm>
          <a:prstGeom prst="rect">
            <a:avLst/>
          </a:prstGeom>
        </p:spPr>
      </p:pic>
      <p:sp>
        <p:nvSpPr>
          <p:cNvPr id="17" name="Plus 16"/>
          <p:cNvSpPr/>
          <p:nvPr/>
        </p:nvSpPr>
        <p:spPr>
          <a:xfrm>
            <a:off x="3160650" y="3212192"/>
            <a:ext cx="502920" cy="52494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lus 17"/>
          <p:cNvSpPr/>
          <p:nvPr/>
        </p:nvSpPr>
        <p:spPr>
          <a:xfrm>
            <a:off x="4590882" y="3227414"/>
            <a:ext cx="502920" cy="52494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2228089" y="1524000"/>
            <a:ext cx="4952992" cy="43232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Methods and results are documented and reproducible</a:t>
            </a:r>
          </a:p>
        </p:txBody>
      </p:sp>
      <p:sp>
        <p:nvSpPr>
          <p:cNvPr id="24" name="Rectangle 23"/>
          <p:cNvSpPr/>
          <p:nvPr/>
        </p:nvSpPr>
        <p:spPr>
          <a:xfrm>
            <a:off x="7291488" y="3072778"/>
            <a:ext cx="1074347" cy="92482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sp>
        <p:nvSpPr>
          <p:cNvPr id="26" name="Rectangle 25"/>
          <p:cNvSpPr/>
          <p:nvPr/>
        </p:nvSpPr>
        <p:spPr>
          <a:xfrm>
            <a:off x="457200" y="2303371"/>
            <a:ext cx="1074347" cy="248159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sp>
        <p:nvSpPr>
          <p:cNvPr id="27" name="Right Arrow 26"/>
          <p:cNvSpPr/>
          <p:nvPr/>
        </p:nvSpPr>
        <p:spPr>
          <a:xfrm>
            <a:off x="1635168" y="3371907"/>
            <a:ext cx="499999" cy="2902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8" name="Rectangle 27"/>
          <p:cNvSpPr/>
          <p:nvPr/>
        </p:nvSpPr>
        <p:spPr>
          <a:xfrm>
            <a:off x="2228089" y="2303371"/>
            <a:ext cx="4342586" cy="248159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pic>
        <p:nvPicPr>
          <p:cNvPr id="29" name="Picture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67465" y="3291130"/>
            <a:ext cx="635000" cy="6350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32829" y="4096408"/>
            <a:ext cx="751960" cy="568943"/>
          </a:xfrm>
          <a:prstGeom prst="rect">
            <a:avLst/>
          </a:prstGeom>
        </p:spPr>
      </p:pic>
      <p:pic>
        <p:nvPicPr>
          <p:cNvPr id="31" name="Picture 30"/>
          <p:cNvPicPr>
            <a:picLocks noChangeAspect="1"/>
          </p:cNvPicPr>
          <p:nvPr/>
        </p:nvPicPr>
        <p:blipFill rotWithShape="1">
          <a:blip r:embed="rId10" cstate="print">
            <a:extLst>
              <a:ext uri="{28A0092B-C50C-407E-A947-70E740481C1C}">
                <a14:useLocalDpi xmlns:a14="http://schemas.microsoft.com/office/drawing/2010/main" val="0"/>
              </a:ext>
            </a:extLst>
          </a:blip>
          <a:srcRect l="24163" t="4209" r="51081" b="28415"/>
          <a:stretch/>
        </p:blipFill>
        <p:spPr>
          <a:xfrm>
            <a:off x="3847152" y="3171444"/>
            <a:ext cx="743730" cy="688180"/>
          </a:xfrm>
          <a:prstGeom prst="rect">
            <a:avLst/>
          </a:prstGeom>
        </p:spPr>
      </p:pic>
      <p:pic>
        <p:nvPicPr>
          <p:cNvPr id="32" name="Picture 31"/>
          <p:cNvPicPr>
            <a:picLocks noChangeAspect="1"/>
          </p:cNvPicPr>
          <p:nvPr/>
        </p:nvPicPr>
        <p:blipFill rotWithShape="1">
          <a:blip r:embed="rId11" cstate="print">
            <a:extLst>
              <a:ext uri="{28A0092B-C50C-407E-A947-70E740481C1C}">
                <a14:useLocalDpi xmlns:a14="http://schemas.microsoft.com/office/drawing/2010/main" val="0"/>
              </a:ext>
            </a:extLst>
          </a:blip>
          <a:srcRect l="48076" t="3264" r="32783" b="29472"/>
          <a:stretch/>
        </p:blipFill>
        <p:spPr>
          <a:xfrm>
            <a:off x="3841869" y="3930419"/>
            <a:ext cx="677372" cy="809304"/>
          </a:xfrm>
          <a:prstGeom prst="rect">
            <a:avLst/>
          </a:prstGeom>
        </p:spPr>
      </p:pic>
      <p:pic>
        <p:nvPicPr>
          <p:cNvPr id="33" name="Picture 32"/>
          <p:cNvPicPr>
            <a:picLocks noChangeAspect="1"/>
          </p:cNvPicPr>
          <p:nvPr/>
        </p:nvPicPr>
        <p:blipFill rotWithShape="1">
          <a:blip r:embed="rId12" cstate="print">
            <a:extLst>
              <a:ext uri="{28A0092B-C50C-407E-A947-70E740481C1C}">
                <a14:useLocalDpi xmlns:a14="http://schemas.microsoft.com/office/drawing/2010/main" val="0"/>
              </a:ext>
            </a:extLst>
          </a:blip>
          <a:srcRect t="3615" r="78404" b="30124"/>
          <a:stretch/>
        </p:blipFill>
        <p:spPr>
          <a:xfrm>
            <a:off x="3841869" y="2381690"/>
            <a:ext cx="677372" cy="706615"/>
          </a:xfrm>
          <a:prstGeom prst="rect">
            <a:avLst/>
          </a:prstGeom>
        </p:spPr>
      </p:pic>
      <p:sp>
        <p:nvSpPr>
          <p:cNvPr id="35" name="Right Arrow 34"/>
          <p:cNvSpPr/>
          <p:nvPr/>
        </p:nvSpPr>
        <p:spPr>
          <a:xfrm flipH="1">
            <a:off x="2251416" y="4949760"/>
            <a:ext cx="4952992" cy="43232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Tracked changes and iterations do not break the process</a:t>
            </a:r>
            <a:endParaRPr lang="en-US" sz="1600" dirty="0"/>
          </a:p>
        </p:txBody>
      </p:sp>
      <p:pic>
        <p:nvPicPr>
          <p:cNvPr id="3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36088" y="3212045"/>
            <a:ext cx="1343391" cy="60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00769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8FDBB1-1B09-4387-BA6B-7BE5D93A0BCB}"/>
              </a:ext>
            </a:extLst>
          </p:cNvPr>
          <p:cNvSpPr>
            <a:spLocks noGrp="1"/>
          </p:cNvSpPr>
          <p:nvPr>
            <p:ph type="title"/>
          </p:nvPr>
        </p:nvSpPr>
        <p:spPr/>
        <p:txBody>
          <a:bodyPr/>
          <a:lstStyle/>
          <a:p>
            <a:r>
              <a:rPr lang="en-US" dirty="0" smtClean="0"/>
              <a:t>StatTag: How it Works</a:t>
            </a:r>
            <a:endParaRPr lang="en-US" dirty="0"/>
          </a:p>
        </p:txBody>
      </p:sp>
      <p:sp>
        <p:nvSpPr>
          <p:cNvPr id="3"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a:t>Write your code (R, SAS or Stata) in your favorite native code editor</a:t>
            </a:r>
            <a:r>
              <a:rPr lang="en-US" dirty="0" smtClean="0"/>
              <a:t>.</a:t>
            </a:r>
          </a:p>
        </p:txBody>
      </p:sp>
      <p:pic>
        <p:nvPicPr>
          <p:cNvPr id="5" name="Picture 4"/>
          <p:cNvPicPr>
            <a:picLocks noChangeAspect="1"/>
          </p:cNvPicPr>
          <p:nvPr/>
        </p:nvPicPr>
        <p:blipFill>
          <a:blip r:embed="rId2"/>
          <a:stretch>
            <a:fillRect/>
          </a:stretch>
        </p:blipFill>
        <p:spPr>
          <a:xfrm>
            <a:off x="7065131" y="399224"/>
            <a:ext cx="1646063" cy="743776"/>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3128" y="1935480"/>
            <a:ext cx="4622003" cy="3712029"/>
          </a:xfrm>
          <a:prstGeom prst="rect">
            <a:avLst/>
          </a:prstGeom>
          <a:ln>
            <a:solidFill>
              <a:srgbClr val="000000"/>
            </a:solidFill>
          </a:ln>
        </p:spPr>
      </p:pic>
    </p:spTree>
    <p:extLst>
      <p:ext uri="{BB962C8B-B14F-4D97-AF65-F5344CB8AC3E}">
        <p14:creationId xmlns:p14="http://schemas.microsoft.com/office/powerpoint/2010/main" val="15422283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8FDBB1-1B09-4387-BA6B-7BE5D93A0BCB}"/>
              </a:ext>
            </a:extLst>
          </p:cNvPr>
          <p:cNvSpPr>
            <a:spLocks noGrp="1"/>
          </p:cNvSpPr>
          <p:nvPr>
            <p:ph type="title"/>
          </p:nvPr>
        </p:nvSpPr>
        <p:spPr/>
        <p:txBody>
          <a:bodyPr/>
          <a:lstStyle/>
          <a:p>
            <a:r>
              <a:rPr lang="en-US" dirty="0" smtClean="0"/>
              <a:t>StatTag: How it Works</a:t>
            </a:r>
            <a:endParaRPr lang="en-US" dirty="0"/>
          </a:p>
        </p:txBody>
      </p:sp>
      <p:sp>
        <p:nvSpPr>
          <p:cNvPr id="3"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a:t>Write your code (R, SAS or Stata) in your favorite native code editor</a:t>
            </a:r>
            <a:r>
              <a:rPr lang="en-US" dirty="0" smtClean="0"/>
              <a:t>.</a:t>
            </a:r>
          </a:p>
          <a:p>
            <a:pPr marL="457200" indent="-457200">
              <a:buFont typeface="+mj-lt"/>
              <a:buAutoNum type="arabicPeriod"/>
            </a:pPr>
            <a:r>
              <a:rPr lang="en-US" dirty="0" smtClean="0"/>
              <a:t>Open Word and write some or all of your text.</a:t>
            </a:r>
            <a:endParaRPr lang="en-US" dirty="0"/>
          </a:p>
        </p:txBody>
      </p:sp>
      <p:pic>
        <p:nvPicPr>
          <p:cNvPr id="5" name="Picture 4"/>
          <p:cNvPicPr>
            <a:picLocks noChangeAspect="1"/>
          </p:cNvPicPr>
          <p:nvPr/>
        </p:nvPicPr>
        <p:blipFill>
          <a:blip r:embed="rId2"/>
          <a:stretch>
            <a:fillRect/>
          </a:stretch>
        </p:blipFill>
        <p:spPr>
          <a:xfrm>
            <a:off x="7065131" y="399224"/>
            <a:ext cx="1646063" cy="743776"/>
          </a:xfrm>
          <a:prstGeom prst="rect">
            <a:avLst/>
          </a:prstGeom>
        </p:spPr>
      </p:pic>
      <p:pic>
        <p:nvPicPr>
          <p:cNvPr id="15" name="Picture 14"/>
          <p:cNvPicPr>
            <a:picLocks noChangeAspect="1"/>
          </p:cNvPicPr>
          <p:nvPr/>
        </p:nvPicPr>
        <p:blipFill rotWithShape="1">
          <a:blip r:embed="rId3"/>
          <a:srcRect r="2769" b="48816"/>
          <a:stretch/>
        </p:blipFill>
        <p:spPr>
          <a:xfrm>
            <a:off x="1005839" y="2161656"/>
            <a:ext cx="6766560" cy="3433495"/>
          </a:xfrm>
          <a:prstGeom prst="rect">
            <a:avLst/>
          </a:prstGeom>
          <a:ln>
            <a:solidFill>
              <a:srgbClr val="000000"/>
            </a:solidFill>
          </a:ln>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5863"/>
          <a:stretch/>
        </p:blipFill>
        <p:spPr>
          <a:xfrm>
            <a:off x="1981200" y="2834546"/>
            <a:ext cx="6766560" cy="3474461"/>
          </a:xfrm>
          <a:prstGeom prst="rect">
            <a:avLst/>
          </a:prstGeom>
          <a:ln>
            <a:solidFill>
              <a:srgbClr val="000000"/>
            </a:solidFill>
          </a:ln>
        </p:spPr>
      </p:pic>
    </p:spTree>
    <p:extLst>
      <p:ext uri="{BB962C8B-B14F-4D97-AF65-F5344CB8AC3E}">
        <p14:creationId xmlns:p14="http://schemas.microsoft.com/office/powerpoint/2010/main" val="7108362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8FDBB1-1B09-4387-BA6B-7BE5D93A0BCB}"/>
              </a:ext>
            </a:extLst>
          </p:cNvPr>
          <p:cNvSpPr>
            <a:spLocks noGrp="1"/>
          </p:cNvSpPr>
          <p:nvPr>
            <p:ph type="title"/>
          </p:nvPr>
        </p:nvSpPr>
        <p:spPr/>
        <p:txBody>
          <a:bodyPr/>
          <a:lstStyle/>
          <a:p>
            <a:r>
              <a:rPr lang="en-US" dirty="0" smtClean="0"/>
              <a:t>StatTag: How it Works</a:t>
            </a:r>
            <a:endParaRPr lang="en-US" dirty="0"/>
          </a:p>
        </p:txBody>
      </p:sp>
      <p:sp>
        <p:nvSpPr>
          <p:cNvPr id="3"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a:t>Write your code (R, SAS or Stata) in your favorite native code editor</a:t>
            </a:r>
            <a:r>
              <a:rPr lang="en-US" dirty="0" smtClean="0"/>
              <a:t>.</a:t>
            </a:r>
          </a:p>
          <a:p>
            <a:pPr marL="457200" indent="-457200">
              <a:buFont typeface="+mj-lt"/>
              <a:buAutoNum type="arabicPeriod"/>
            </a:pPr>
            <a:r>
              <a:rPr lang="en-US" dirty="0" smtClean="0"/>
              <a:t>Open Word and write some or all of your text.</a:t>
            </a:r>
          </a:p>
          <a:p>
            <a:pPr marL="457200" indent="-457200">
              <a:buFont typeface="+mj-lt"/>
              <a:buAutoNum type="arabicPeriod"/>
            </a:pPr>
            <a:r>
              <a:rPr lang="en-US" dirty="0" smtClean="0"/>
              <a:t>Use StatTag to connect </a:t>
            </a:r>
            <a:r>
              <a:rPr lang="en-US" dirty="0"/>
              <a:t>your code file to the Word </a:t>
            </a:r>
            <a:r>
              <a:rPr lang="en-US" dirty="0" smtClean="0"/>
              <a:t>document.</a:t>
            </a:r>
          </a:p>
        </p:txBody>
      </p:sp>
      <p:pic>
        <p:nvPicPr>
          <p:cNvPr id="5" name="Picture 4"/>
          <p:cNvPicPr>
            <a:picLocks noChangeAspect="1"/>
          </p:cNvPicPr>
          <p:nvPr/>
        </p:nvPicPr>
        <p:blipFill>
          <a:blip r:embed="rId2"/>
          <a:stretch>
            <a:fillRect/>
          </a:stretch>
        </p:blipFill>
        <p:spPr>
          <a:xfrm>
            <a:off x="7065131" y="399224"/>
            <a:ext cx="1646063" cy="743776"/>
          </a:xfrm>
          <a:prstGeom prst="rect">
            <a:avLst/>
          </a:prstGeom>
        </p:spPr>
      </p:pic>
      <p:pic>
        <p:nvPicPr>
          <p:cNvPr id="24" name="Picture 23"/>
          <p:cNvPicPr>
            <a:picLocks noChangeAspect="1"/>
          </p:cNvPicPr>
          <p:nvPr/>
        </p:nvPicPr>
        <p:blipFill rotWithShape="1">
          <a:blip r:embed="rId3"/>
          <a:srcRect r="2769" b="48816"/>
          <a:stretch/>
        </p:blipFill>
        <p:spPr>
          <a:xfrm>
            <a:off x="3751615" y="2895600"/>
            <a:ext cx="4874226" cy="2473285"/>
          </a:xfrm>
          <a:prstGeom prst="rect">
            <a:avLst/>
          </a:prstGeom>
          <a:ln>
            <a:solidFill>
              <a:srgbClr val="000000"/>
            </a:solidFill>
          </a:ln>
        </p:spPr>
      </p:pic>
      <p:pic>
        <p:nvPicPr>
          <p:cNvPr id="25" name="Picture 24"/>
          <p:cNvPicPr>
            <a:picLocks noChangeAspect="1"/>
          </p:cNvPicPr>
          <p:nvPr/>
        </p:nvPicPr>
        <p:blipFill rotWithShape="1">
          <a:blip r:embed="rId4">
            <a:extLst>
              <a:ext uri="{28A0092B-C50C-407E-A947-70E740481C1C}">
                <a14:useLocalDpi xmlns:a14="http://schemas.microsoft.com/office/drawing/2010/main" val="0"/>
              </a:ext>
            </a:extLst>
          </a:blip>
          <a:srcRect b="5863"/>
          <a:stretch/>
        </p:blipFill>
        <p:spPr>
          <a:xfrm>
            <a:off x="4117374" y="3579947"/>
            <a:ext cx="4874226" cy="2502794"/>
          </a:xfrm>
          <a:prstGeom prst="rect">
            <a:avLst/>
          </a:prstGeom>
          <a:ln>
            <a:solidFill>
              <a:srgbClr val="000000"/>
            </a:solidFill>
          </a:ln>
        </p:spPr>
      </p:pic>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265" y="2895600"/>
            <a:ext cx="3079591" cy="2473285"/>
          </a:xfrm>
          <a:prstGeom prst="rect">
            <a:avLst/>
          </a:prstGeom>
          <a:ln>
            <a:solidFill>
              <a:srgbClr val="000000"/>
            </a:solidFill>
          </a:ln>
        </p:spPr>
      </p:pic>
      <p:sp>
        <p:nvSpPr>
          <p:cNvPr id="27" name="Oval 26"/>
          <p:cNvSpPr/>
          <p:nvPr/>
        </p:nvSpPr>
        <p:spPr>
          <a:xfrm>
            <a:off x="3581400" y="2895600"/>
            <a:ext cx="675054" cy="7620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3918927" y="3672840"/>
            <a:ext cx="675054" cy="7620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25187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8FDBB1-1B09-4387-BA6B-7BE5D93A0BCB}"/>
              </a:ext>
            </a:extLst>
          </p:cNvPr>
          <p:cNvSpPr>
            <a:spLocks noGrp="1"/>
          </p:cNvSpPr>
          <p:nvPr>
            <p:ph type="title"/>
          </p:nvPr>
        </p:nvSpPr>
        <p:spPr/>
        <p:txBody>
          <a:bodyPr/>
          <a:lstStyle/>
          <a:p>
            <a:r>
              <a:rPr lang="en-US" dirty="0" smtClean="0"/>
              <a:t>StatTag: How it Works</a:t>
            </a:r>
            <a:endParaRPr lang="en-US" dirty="0"/>
          </a:p>
        </p:txBody>
      </p:sp>
      <p:sp>
        <p:nvSpPr>
          <p:cNvPr id="3"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a:t>Write your code (R, SAS or Stata) in your favorite native code editor</a:t>
            </a:r>
            <a:r>
              <a:rPr lang="en-US" dirty="0" smtClean="0"/>
              <a:t>.</a:t>
            </a:r>
          </a:p>
          <a:p>
            <a:pPr marL="457200" indent="-457200">
              <a:buFont typeface="+mj-lt"/>
              <a:buAutoNum type="arabicPeriod"/>
            </a:pPr>
            <a:r>
              <a:rPr lang="en-US" dirty="0" smtClean="0"/>
              <a:t>Open Word and write some or all of your text.</a:t>
            </a:r>
          </a:p>
          <a:p>
            <a:pPr marL="457200" indent="-457200">
              <a:buFont typeface="+mj-lt"/>
              <a:buAutoNum type="arabicPeriod"/>
            </a:pPr>
            <a:r>
              <a:rPr lang="en-US" dirty="0" smtClean="0"/>
              <a:t>Use StatTag to connect </a:t>
            </a:r>
            <a:r>
              <a:rPr lang="en-US" dirty="0"/>
              <a:t>your code file to the Word </a:t>
            </a:r>
            <a:r>
              <a:rPr lang="en-US" dirty="0" smtClean="0"/>
              <a:t>document.</a:t>
            </a:r>
            <a:endParaRPr lang="en-US" dirty="0"/>
          </a:p>
          <a:p>
            <a:pPr marL="457200" indent="-457200">
              <a:buFont typeface="+mj-lt"/>
              <a:buAutoNum type="arabicPeriod"/>
            </a:pPr>
            <a:r>
              <a:rPr lang="en-US" dirty="0" smtClean="0"/>
              <a:t>Use StatTag to identify “tags” – portions of output that you want to insert</a:t>
            </a:r>
            <a:r>
              <a:rPr lang="en-US" dirty="0"/>
              <a:t>.</a:t>
            </a:r>
            <a:endParaRPr lang="en-US" dirty="0" smtClean="0"/>
          </a:p>
        </p:txBody>
      </p:sp>
      <p:pic>
        <p:nvPicPr>
          <p:cNvPr id="5" name="Picture 4"/>
          <p:cNvPicPr>
            <a:picLocks noChangeAspect="1"/>
          </p:cNvPicPr>
          <p:nvPr/>
        </p:nvPicPr>
        <p:blipFill>
          <a:blip r:embed="rId2"/>
          <a:stretch>
            <a:fillRect/>
          </a:stretch>
        </p:blipFill>
        <p:spPr>
          <a:xfrm>
            <a:off x="7065131" y="399224"/>
            <a:ext cx="1646063" cy="743776"/>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3200400"/>
            <a:ext cx="8340700" cy="1905000"/>
          </a:xfrm>
          <a:prstGeom prst="rect">
            <a:avLst/>
          </a:prstGeom>
          <a:ln>
            <a:solidFill>
              <a:srgbClr val="000000"/>
            </a:solidFill>
          </a:ln>
        </p:spPr>
      </p:pic>
    </p:spTree>
    <p:extLst>
      <p:ext uri="{BB962C8B-B14F-4D97-AF65-F5344CB8AC3E}">
        <p14:creationId xmlns:p14="http://schemas.microsoft.com/office/powerpoint/2010/main" val="17679452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8FDBB1-1B09-4387-BA6B-7BE5D93A0BCB}"/>
              </a:ext>
            </a:extLst>
          </p:cNvPr>
          <p:cNvSpPr>
            <a:spLocks noGrp="1"/>
          </p:cNvSpPr>
          <p:nvPr>
            <p:ph type="title"/>
          </p:nvPr>
        </p:nvSpPr>
        <p:spPr/>
        <p:txBody>
          <a:bodyPr/>
          <a:lstStyle/>
          <a:p>
            <a:r>
              <a:rPr lang="en-US" dirty="0" smtClean="0"/>
              <a:t>StatTag: How it Works</a:t>
            </a:r>
            <a:endParaRPr lang="en-US" dirty="0"/>
          </a:p>
        </p:txBody>
      </p:sp>
      <p:sp>
        <p:nvSpPr>
          <p:cNvPr id="3"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a:t>Write your code (R, SAS or Stata) in your favorite native code editor</a:t>
            </a:r>
            <a:r>
              <a:rPr lang="en-US" dirty="0" smtClean="0"/>
              <a:t>.</a:t>
            </a:r>
          </a:p>
          <a:p>
            <a:pPr marL="457200" indent="-457200">
              <a:buFont typeface="+mj-lt"/>
              <a:buAutoNum type="arabicPeriod"/>
            </a:pPr>
            <a:r>
              <a:rPr lang="en-US" dirty="0" smtClean="0"/>
              <a:t>Open Word and write some or all of your text.</a:t>
            </a:r>
          </a:p>
          <a:p>
            <a:pPr marL="457200" indent="-457200">
              <a:buFont typeface="+mj-lt"/>
              <a:buAutoNum type="arabicPeriod"/>
            </a:pPr>
            <a:r>
              <a:rPr lang="en-US" dirty="0" smtClean="0"/>
              <a:t>Use StatTag to connect </a:t>
            </a:r>
            <a:r>
              <a:rPr lang="en-US" dirty="0"/>
              <a:t>your code file to the Word </a:t>
            </a:r>
            <a:r>
              <a:rPr lang="en-US" dirty="0" smtClean="0"/>
              <a:t>document.</a:t>
            </a:r>
            <a:endParaRPr lang="en-US" dirty="0"/>
          </a:p>
          <a:p>
            <a:pPr marL="457200" indent="-457200">
              <a:buFont typeface="+mj-lt"/>
              <a:buAutoNum type="arabicPeriod"/>
            </a:pPr>
            <a:r>
              <a:rPr lang="en-US" dirty="0" smtClean="0"/>
              <a:t>Use StatTag to identify “tags” – portions of output that you want to insert.</a:t>
            </a:r>
            <a:endParaRPr lang="en-US" dirty="0"/>
          </a:p>
          <a:p>
            <a:pPr marL="457200" indent="-457200">
              <a:buFont typeface="+mj-lt"/>
              <a:buAutoNum type="arabicPeriod"/>
            </a:pPr>
            <a:r>
              <a:rPr lang="en-US" dirty="0" smtClean="0"/>
              <a:t>Use StatTag to insert “tags” in your document.  StatTag will run the code in the background and insert the results in to Word.</a:t>
            </a:r>
          </a:p>
          <a:p>
            <a:pPr marL="739775" lvl="1" indent="-457200">
              <a:buFont typeface="+mj-lt"/>
              <a:buAutoNum type="alphaLcParenR"/>
            </a:pPr>
            <a:endParaRPr lang="en-US" dirty="0"/>
          </a:p>
        </p:txBody>
      </p:sp>
      <p:pic>
        <p:nvPicPr>
          <p:cNvPr id="5" name="Picture 4"/>
          <p:cNvPicPr>
            <a:picLocks noChangeAspect="1"/>
          </p:cNvPicPr>
          <p:nvPr/>
        </p:nvPicPr>
        <p:blipFill>
          <a:blip r:embed="rId2"/>
          <a:stretch>
            <a:fillRect/>
          </a:stretch>
        </p:blipFill>
        <p:spPr>
          <a:xfrm>
            <a:off x="7065131" y="399224"/>
            <a:ext cx="1646063" cy="743776"/>
          </a:xfrm>
          <a:prstGeom prst="rect">
            <a:avLst/>
          </a:prstGeo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652" t="6995" r="49337" b="32512"/>
          <a:stretch/>
        </p:blipFill>
        <p:spPr>
          <a:xfrm>
            <a:off x="731848" y="3699684"/>
            <a:ext cx="3686228" cy="2432116"/>
          </a:xfrm>
          <a:prstGeom prst="rect">
            <a:avLst/>
          </a:prstGeom>
          <a:ln>
            <a:solidFill>
              <a:srgbClr val="000000"/>
            </a:solidFill>
          </a:ln>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2" t="8193" r="53035" b="20631"/>
          <a:stretch/>
        </p:blipFill>
        <p:spPr>
          <a:xfrm>
            <a:off x="4847583" y="3699685"/>
            <a:ext cx="3733800" cy="2432116"/>
          </a:xfrm>
          <a:prstGeom prst="rect">
            <a:avLst/>
          </a:prstGeom>
          <a:ln>
            <a:solidFill>
              <a:srgbClr val="000000"/>
            </a:solidFill>
          </a:ln>
        </p:spPr>
      </p:pic>
      <p:sp>
        <p:nvSpPr>
          <p:cNvPr id="16" name="Oval 15"/>
          <p:cNvSpPr/>
          <p:nvPr/>
        </p:nvSpPr>
        <p:spPr>
          <a:xfrm>
            <a:off x="2438400" y="5369800"/>
            <a:ext cx="675054" cy="7620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684003" y="5369800"/>
            <a:ext cx="675054" cy="7620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15222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StatTag </a:t>
            </a:r>
            <a:r>
              <a:rPr lang="en-US" dirty="0" smtClean="0"/>
              <a:t>different?</a:t>
            </a:r>
            <a:endParaRPr lang="en-US" dirty="0"/>
          </a:p>
        </p:txBody>
      </p:sp>
      <p:sp>
        <p:nvSpPr>
          <p:cNvPr id="3" name="Content Placeholder 2"/>
          <p:cNvSpPr>
            <a:spLocks noGrp="1"/>
          </p:cNvSpPr>
          <p:nvPr>
            <p:ph idx="1"/>
          </p:nvPr>
        </p:nvSpPr>
        <p:spPr>
          <a:xfrm>
            <a:off x="798576" y="1500302"/>
            <a:ext cx="7239000" cy="4953000"/>
          </a:xfrm>
        </p:spPr>
        <p:txBody>
          <a:bodyPr/>
          <a:lstStyle/>
          <a:p>
            <a:r>
              <a:rPr lang="en-US" dirty="0" smtClean="0"/>
              <a:t>StatTag </a:t>
            </a:r>
            <a:r>
              <a:rPr lang="en-US" dirty="0"/>
              <a:t>creates </a:t>
            </a:r>
            <a:r>
              <a:rPr lang="en-US" dirty="0" smtClean="0"/>
              <a:t>a link </a:t>
            </a:r>
            <a:r>
              <a:rPr lang="en-US" dirty="0"/>
              <a:t>between </a:t>
            </a:r>
            <a:r>
              <a:rPr lang="en-US" dirty="0" smtClean="0"/>
              <a:t>a statistical code file and a Word </a:t>
            </a:r>
            <a:r>
              <a:rPr lang="en-US" dirty="0"/>
              <a:t>document</a:t>
            </a:r>
          </a:p>
          <a:p>
            <a:endParaRPr lang="en-US" dirty="0"/>
          </a:p>
          <a:p>
            <a:r>
              <a:rPr lang="en-US" dirty="0"/>
              <a:t>Can work </a:t>
            </a:r>
            <a:r>
              <a:rPr lang="en-US" u="sng" dirty="0"/>
              <a:t>separately</a:t>
            </a:r>
            <a:r>
              <a:rPr lang="en-US" dirty="0"/>
              <a:t> on the code and the Word document but retain </a:t>
            </a:r>
            <a:r>
              <a:rPr lang="en-US" dirty="0" smtClean="0"/>
              <a:t>link</a:t>
            </a:r>
            <a:endParaRPr lang="en-US" dirty="0"/>
          </a:p>
          <a:p>
            <a:endParaRPr lang="en-US" dirty="0"/>
          </a:p>
          <a:p>
            <a:r>
              <a:rPr lang="en-US" u="sng" dirty="0"/>
              <a:t>Software agnostic</a:t>
            </a:r>
            <a:r>
              <a:rPr lang="en-US" dirty="0"/>
              <a:t>: connects Stata, SAS or R code and Word document</a:t>
            </a:r>
          </a:p>
          <a:p>
            <a:endParaRPr lang="en-US" dirty="0"/>
          </a:p>
          <a:p>
            <a:r>
              <a:rPr lang="en-US" dirty="0"/>
              <a:t>Can connect multiple code files </a:t>
            </a:r>
            <a:r>
              <a:rPr lang="en-US" dirty="0" smtClean="0"/>
              <a:t>(of different types) to </a:t>
            </a:r>
            <a:r>
              <a:rPr lang="en-US" dirty="0"/>
              <a:t>the same </a:t>
            </a:r>
            <a:r>
              <a:rPr lang="en-US" dirty="0" smtClean="0"/>
              <a:t>document</a:t>
            </a:r>
          </a:p>
          <a:p>
            <a:endParaRPr lang="en-US" dirty="0" smtClean="0"/>
          </a:p>
          <a:p>
            <a:r>
              <a:rPr lang="en-US" dirty="0"/>
              <a:t>StatTag is a </a:t>
            </a:r>
            <a:r>
              <a:rPr lang="en-US" u="sng" dirty="0"/>
              <a:t>free</a:t>
            </a:r>
            <a:r>
              <a:rPr lang="en-US" dirty="0"/>
              <a:t> plug-in for Microsoft Word (Windows) and app (Mac)</a:t>
            </a:r>
          </a:p>
          <a:p>
            <a:endParaRPr lang="en-US" dirty="0"/>
          </a:p>
          <a:p>
            <a:endParaRPr lang="en-US" dirty="0"/>
          </a:p>
          <a:p>
            <a:pPr marL="0" indent="0">
              <a:buNone/>
            </a:pPr>
            <a:endParaRPr lang="en-US" dirty="0"/>
          </a:p>
          <a:p>
            <a:pPr lvl="1"/>
            <a:endParaRPr lang="en-US" dirty="0"/>
          </a:p>
          <a:p>
            <a:pPr lvl="1"/>
            <a:endParaRPr lang="en-US" dirty="0"/>
          </a:p>
          <a:p>
            <a:pPr marL="206375" lvl="1" indent="0">
              <a:buNone/>
            </a:pPr>
            <a:endParaRPr lang="en-US" dirty="0"/>
          </a:p>
          <a:p>
            <a:pPr marL="206375" lvl="1" indent="0">
              <a:buNone/>
            </a:pPr>
            <a:endParaRPr lang="en-US" dirty="0"/>
          </a:p>
        </p:txBody>
      </p:sp>
      <p:sp>
        <p:nvSpPr>
          <p:cNvPr id="4" name="Text Placeholder 3"/>
          <p:cNvSpPr>
            <a:spLocks noGrp="1"/>
          </p:cNvSpPr>
          <p:nvPr>
            <p:ph type="body" sz="quarter" idx="13"/>
          </p:nvPr>
        </p:nvSpPr>
        <p:spPr/>
        <p:txBody>
          <a:bodyPr/>
          <a:lstStyle/>
          <a:p>
            <a:r>
              <a:rPr lang="en-US" dirty="0" smtClean="0"/>
              <a:t>A different </a:t>
            </a:r>
            <a:r>
              <a:rPr lang="en-US" dirty="0" smtClean="0"/>
              <a:t>approach from dynamic documents</a:t>
            </a:r>
            <a:endParaRPr lang="en-US" dirty="0"/>
          </a:p>
        </p:txBody>
      </p:sp>
      <p:sp>
        <p:nvSpPr>
          <p:cNvPr id="5" name="TextBox 4"/>
          <p:cNvSpPr txBox="1"/>
          <p:nvPr/>
        </p:nvSpPr>
        <p:spPr>
          <a:xfrm>
            <a:off x="6428666" y="5986577"/>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789051" y="4997726"/>
            <a:ext cx="7696200" cy="1455576"/>
            <a:chOff x="533400" y="3200400"/>
            <a:chExt cx="7696200" cy="1455576"/>
          </a:xfrm>
        </p:grpSpPr>
        <p:grpSp>
          <p:nvGrpSpPr>
            <p:cNvPr id="9" name="Group 8"/>
            <p:cNvGrpSpPr/>
            <p:nvPr/>
          </p:nvGrpSpPr>
          <p:grpSpPr>
            <a:xfrm>
              <a:off x="2057400" y="3200400"/>
              <a:ext cx="6172200" cy="1455576"/>
              <a:chOff x="1371600" y="3200400"/>
              <a:chExt cx="6172200" cy="1404503"/>
            </a:xfrm>
          </p:grpSpPr>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200400"/>
                <a:ext cx="5029200" cy="1404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71600" y="3394364"/>
                <a:ext cx="901700" cy="901700"/>
              </a:xfrm>
              <a:prstGeom prst="rect">
                <a:avLst/>
              </a:prstGeom>
            </p:spPr>
          </p:pic>
        </p:grpSp>
        <p:pic>
          <p:nvPicPr>
            <p:cNvPr id="10" name="Picture 9"/>
            <p:cNvPicPr>
              <a:picLocks noChangeAspect="1"/>
            </p:cNvPicPr>
            <p:nvPr/>
          </p:nvPicPr>
          <p:blipFill>
            <a:blip r:embed="rId6"/>
            <a:stretch>
              <a:fillRect/>
            </a:stretch>
          </p:blipFill>
          <p:spPr>
            <a:xfrm>
              <a:off x="533400" y="3401417"/>
              <a:ext cx="1230708" cy="934864"/>
            </a:xfrm>
            <a:prstGeom prst="rect">
              <a:avLst/>
            </a:prstGeom>
          </p:spPr>
        </p:pic>
      </p:grpSp>
    </p:spTree>
    <p:extLst>
      <p:ext uri="{BB962C8B-B14F-4D97-AF65-F5344CB8AC3E}">
        <p14:creationId xmlns:p14="http://schemas.microsoft.com/office/powerpoint/2010/main" val="8092948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StatTag: How it </a:t>
            </a:r>
            <a:r>
              <a:rPr lang="en-US" dirty="0" smtClean="0"/>
              <a:t>Looks </a:t>
            </a:r>
            <a:r>
              <a:rPr lang="en-US" dirty="0"/>
              <a:t>(Mac)</a:t>
            </a:r>
          </a:p>
        </p:txBody>
      </p:sp>
      <p:sp>
        <p:nvSpPr>
          <p:cNvPr id="5" name="TextBox 4"/>
          <p:cNvSpPr txBox="1"/>
          <p:nvPr/>
        </p:nvSpPr>
        <p:spPr>
          <a:xfrm>
            <a:off x="6428666" y="5986577"/>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solidFill>
                <a:srgbClr val="54585A"/>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31111"/>
          <a:stretch/>
        </p:blipFill>
        <p:spPr>
          <a:xfrm>
            <a:off x="385738" y="1128478"/>
            <a:ext cx="6530608" cy="4724400"/>
          </a:xfrm>
          <a:prstGeom prst="rect">
            <a:avLst/>
          </a:prstGeom>
          <a:ln>
            <a:solidFill>
              <a:srgbClr val="000000"/>
            </a:solidFill>
          </a:ln>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986" y="2286000"/>
            <a:ext cx="6540582" cy="4431381"/>
          </a:xfrm>
          <a:prstGeom prst="rect">
            <a:avLst/>
          </a:prstGeom>
          <a:ln>
            <a:solidFill>
              <a:srgbClr val="000000"/>
            </a:solidFill>
          </a:ln>
        </p:spPr>
      </p:pic>
      <p:sp>
        <p:nvSpPr>
          <p:cNvPr id="10" name="Oval Callout 9"/>
          <p:cNvSpPr/>
          <p:nvPr/>
        </p:nvSpPr>
        <p:spPr>
          <a:xfrm>
            <a:off x="6629400" y="1489383"/>
            <a:ext cx="1905000" cy="762000"/>
          </a:xfrm>
          <a:prstGeom prst="wedgeEllipseCallout">
            <a:avLst>
              <a:gd name="adj1" fmla="val -92376"/>
              <a:gd name="adj2" fmla="val -1135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StatTag</a:t>
            </a:r>
            <a:r>
              <a:rPr lang="en-US" dirty="0" smtClean="0"/>
              <a:t> Toolbar</a:t>
            </a:r>
            <a:endParaRPr lang="en-US" dirty="0"/>
          </a:p>
        </p:txBody>
      </p:sp>
      <p:sp>
        <p:nvSpPr>
          <p:cNvPr id="11" name="Oval Callout 10"/>
          <p:cNvSpPr/>
          <p:nvPr/>
        </p:nvSpPr>
        <p:spPr>
          <a:xfrm>
            <a:off x="7239000" y="3109678"/>
            <a:ext cx="1905000" cy="762000"/>
          </a:xfrm>
          <a:prstGeom prst="wedgeEllipseCallout">
            <a:avLst>
              <a:gd name="adj1" fmla="val -92376"/>
              <a:gd name="adj2" fmla="val -1135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StatTag App</a:t>
            </a:r>
            <a:endParaRPr lang="en-US" dirty="0"/>
          </a:p>
        </p:txBody>
      </p:sp>
    </p:spTree>
    <p:extLst>
      <p:ext uri="{BB962C8B-B14F-4D97-AF65-F5344CB8AC3E}">
        <p14:creationId xmlns:p14="http://schemas.microsoft.com/office/powerpoint/2010/main" val="3676220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p>
            <a:r>
              <a:rPr lang="en-US" dirty="0"/>
              <a:t>Disclosures</a:t>
            </a:r>
          </a:p>
        </p:txBody>
      </p:sp>
      <p:sp>
        <p:nvSpPr>
          <p:cNvPr id="6" name="Content Placeholder 5"/>
          <p:cNvSpPr>
            <a:spLocks noGrp="1"/>
          </p:cNvSpPr>
          <p:nvPr>
            <p:ph idx="1"/>
          </p:nvPr>
        </p:nvSpPr>
        <p:spPr>
          <a:xfrm>
            <a:off x="762000" y="1447800"/>
            <a:ext cx="7049689" cy="4093029"/>
          </a:xfrm>
        </p:spPr>
        <p:txBody>
          <a:bodyPr/>
          <a:lstStyle/>
          <a:p>
            <a:r>
              <a:rPr lang="en-US" dirty="0"/>
              <a:t>Joint work with</a:t>
            </a:r>
            <a:r>
              <a:rPr lang="en-US" dirty="0" smtClean="0"/>
              <a:t>:</a:t>
            </a:r>
          </a:p>
          <a:p>
            <a:pPr lvl="1"/>
            <a:r>
              <a:rPr lang="en-US" dirty="0" smtClean="0"/>
              <a:t>Leah J. Welty, Project Director</a:t>
            </a:r>
            <a:endParaRPr lang="en-US" dirty="0"/>
          </a:p>
          <a:p>
            <a:pPr lvl="1"/>
            <a:r>
              <a:rPr lang="en-US" dirty="0"/>
              <a:t>Luke V. Rasmussen, Lead Software Developer</a:t>
            </a:r>
          </a:p>
          <a:p>
            <a:pPr lvl="1"/>
            <a:r>
              <a:rPr lang="en-US" dirty="0"/>
              <a:t>Eric W. Whitley, Software Developer</a:t>
            </a:r>
          </a:p>
          <a:p>
            <a:pPr lvl="1"/>
            <a:endParaRPr lang="en-US" dirty="0"/>
          </a:p>
          <a:p>
            <a:r>
              <a:rPr lang="en-US" sz="1800" dirty="0"/>
              <a:t>This project was supported, in part, by the National Institutes of Health's </a:t>
            </a:r>
            <a:r>
              <a:rPr lang="en-US" sz="1800" u="sng" dirty="0">
                <a:hlinkClick r:id="rId2"/>
              </a:rPr>
              <a:t>National Center for Advancing Translational Sciences</a:t>
            </a:r>
            <a:r>
              <a:rPr lang="en-US" sz="1800" dirty="0"/>
              <a:t>, Grant Number UL1TR001422. </a:t>
            </a:r>
            <a:r>
              <a:rPr lang="en-US" sz="1800" i="1" dirty="0"/>
              <a:t>The content is solely the responsibility of the developers and does not necessarily represent the official views of the National Institutes of Health.</a:t>
            </a:r>
          </a:p>
          <a:p>
            <a:endParaRPr lang="en-US" dirty="0"/>
          </a:p>
          <a:p>
            <a:pPr lvl="1"/>
            <a:endParaRPr lang="en-US" dirty="0"/>
          </a:p>
        </p:txBody>
      </p:sp>
      <p:sp>
        <p:nvSpPr>
          <p:cNvPr id="3" name="Slide Number Placeholder 2"/>
          <p:cNvSpPr>
            <a:spLocks noGrp="1"/>
          </p:cNvSpPr>
          <p:nvPr>
            <p:ph type="sldNum" sz="quarter" idx="12"/>
          </p:nvPr>
        </p:nvSpPr>
        <p:spPr/>
        <p:txBody>
          <a:bodyPr/>
          <a:lstStyle/>
          <a:p>
            <a:fld id="{0D558541-60C9-42A2-8392-FF12533A6B7A}" type="slidenum">
              <a:rPr lang="en-US" smtClean="0">
                <a:solidFill>
                  <a:srgbClr val="B0A2C5"/>
                </a:solidFill>
              </a:rPr>
              <a:pPr/>
              <a:t>2</a:t>
            </a:fld>
            <a:endParaRPr lang="en-US">
              <a:solidFill>
                <a:srgbClr val="B0A2C5"/>
              </a:solidFill>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410200"/>
            <a:ext cx="2195513"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5338250"/>
            <a:ext cx="36576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8904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b="48816"/>
          <a:stretch/>
        </p:blipFill>
        <p:spPr>
          <a:xfrm>
            <a:off x="741774" y="1143000"/>
            <a:ext cx="7196137" cy="3550387"/>
          </a:xfrm>
          <a:prstGeom prst="rect">
            <a:avLst/>
          </a:prstGeom>
          <a:ln>
            <a:solidFill>
              <a:srgbClr val="000000"/>
            </a:solidFill>
          </a:ln>
        </p:spPr>
      </p:pic>
      <p:sp>
        <p:nvSpPr>
          <p:cNvPr id="6" name="Title 5"/>
          <p:cNvSpPr>
            <a:spLocks noGrp="1"/>
          </p:cNvSpPr>
          <p:nvPr>
            <p:ph type="title"/>
          </p:nvPr>
        </p:nvSpPr>
        <p:spPr/>
        <p:txBody>
          <a:bodyPr/>
          <a:lstStyle/>
          <a:p>
            <a:r>
              <a:rPr lang="en-US" dirty="0"/>
              <a:t>StatTag: How it </a:t>
            </a:r>
            <a:r>
              <a:rPr lang="en-US" dirty="0" smtClean="0"/>
              <a:t>Looks </a:t>
            </a:r>
            <a:r>
              <a:rPr lang="en-US" dirty="0"/>
              <a:t>(Windows)</a:t>
            </a:r>
          </a:p>
        </p:txBody>
      </p:sp>
      <p:pic>
        <p:nvPicPr>
          <p:cNvPr id="11" name="Picture 10"/>
          <p:cNvPicPr>
            <a:picLocks noChangeAspect="1"/>
          </p:cNvPicPr>
          <p:nvPr/>
        </p:nvPicPr>
        <p:blipFill>
          <a:blip r:embed="rId4"/>
          <a:stretch>
            <a:fillRect/>
          </a:stretch>
        </p:blipFill>
        <p:spPr>
          <a:xfrm>
            <a:off x="7114880" y="180208"/>
            <a:ext cx="1646063" cy="743776"/>
          </a:xfrm>
          <a:prstGeom prst="rect">
            <a:avLst/>
          </a:prstGeom>
        </p:spPr>
      </p:pic>
      <p:sp>
        <p:nvSpPr>
          <p:cNvPr id="2" name="Oval Callout 1"/>
          <p:cNvSpPr/>
          <p:nvPr/>
        </p:nvSpPr>
        <p:spPr>
          <a:xfrm>
            <a:off x="6985411" y="1447800"/>
            <a:ext cx="1905000" cy="762000"/>
          </a:xfrm>
          <a:prstGeom prst="wedgeEllipseCallout">
            <a:avLst>
              <a:gd name="adj1" fmla="val -92376"/>
              <a:gd name="adj2" fmla="val -1135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StatTag</a:t>
            </a:r>
            <a:r>
              <a:rPr lang="en-US" dirty="0" smtClean="0"/>
              <a:t> Toolbar</a:t>
            </a:r>
            <a:endParaRPr lang="en-US" dirty="0"/>
          </a:p>
        </p:txBody>
      </p:sp>
    </p:spTree>
    <p:extLst>
      <p:ext uri="{BB962C8B-B14F-4D97-AF65-F5344CB8AC3E}">
        <p14:creationId xmlns:p14="http://schemas.microsoft.com/office/powerpoint/2010/main" val="40957390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StatTag: </a:t>
            </a:r>
            <a:r>
              <a:rPr lang="en-US" dirty="0" smtClean="0"/>
              <a:t>Features</a:t>
            </a:r>
            <a:endParaRPr lang="en-US" dirty="0"/>
          </a:p>
        </p:txBody>
      </p:sp>
      <p:sp>
        <p:nvSpPr>
          <p:cNvPr id="5" name="TextBox 4"/>
          <p:cNvSpPr txBox="1"/>
          <p:nvPr/>
        </p:nvSpPr>
        <p:spPr>
          <a:xfrm>
            <a:off x="6428666" y="5986577"/>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solidFill>
                <a:srgbClr val="54585A"/>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nvPicPr>
        <p:blipFill>
          <a:blip r:embed="rId4"/>
          <a:stretch>
            <a:fillRect/>
          </a:stretch>
        </p:blipFill>
        <p:spPr>
          <a:xfrm>
            <a:off x="326393" y="2015670"/>
            <a:ext cx="7827007" cy="3729223"/>
          </a:xfrm>
          <a:prstGeom prst="rect">
            <a:avLst/>
          </a:prstGeom>
        </p:spPr>
      </p:pic>
      <p:sp>
        <p:nvSpPr>
          <p:cNvPr id="8"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smtClean="0"/>
              <a:t>Recognizes different key words to identify results. </a:t>
            </a:r>
            <a:endParaRPr lang="en-US" dirty="0" smtClean="0"/>
          </a:p>
        </p:txBody>
      </p:sp>
    </p:spTree>
    <p:extLst>
      <p:ext uri="{BB962C8B-B14F-4D97-AF65-F5344CB8AC3E}">
        <p14:creationId xmlns:p14="http://schemas.microsoft.com/office/powerpoint/2010/main" val="24688009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StatTag: </a:t>
            </a:r>
            <a:r>
              <a:rPr lang="en-US" dirty="0" smtClean="0"/>
              <a:t>Features</a:t>
            </a:r>
            <a:endParaRPr lang="en-US" dirty="0"/>
          </a:p>
        </p:txBody>
      </p:sp>
      <p:sp>
        <p:nvSpPr>
          <p:cNvPr id="5" name="TextBox 4"/>
          <p:cNvSpPr txBox="1"/>
          <p:nvPr/>
        </p:nvSpPr>
        <p:spPr>
          <a:xfrm>
            <a:off x="6428666" y="5986577"/>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solidFill>
                <a:srgbClr val="54585A"/>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smtClean="0"/>
              <a:t>Recognizes different key words to identify results.</a:t>
            </a:r>
          </a:p>
          <a:p>
            <a:pPr marL="457200" indent="-457200">
              <a:buFont typeface="+mj-lt"/>
              <a:buAutoNum type="arabicPeriod"/>
            </a:pPr>
            <a:r>
              <a:rPr lang="en-US" dirty="0" smtClean="0"/>
              <a:t>Wraps lines of code in commented text, ignored by the statistical program and used by StatTag to control insertion and update of results </a:t>
            </a:r>
            <a:endParaRPr lang="en-US" dirty="0" smtClean="0"/>
          </a:p>
        </p:txBody>
      </p:sp>
      <p:sp>
        <p:nvSpPr>
          <p:cNvPr id="9" name="Content Placeholder 2">
            <a:extLst>
              <a:ext uri="{FF2B5EF4-FFF2-40B4-BE49-F238E27FC236}">
                <a16:creationId xmlns:a16="http://schemas.microsoft.com/office/drawing/2014/main" xmlns="" id="{0C084105-BB6A-4409-B428-64F08A38AE54}"/>
              </a:ext>
            </a:extLst>
          </p:cNvPr>
          <p:cNvSpPr txBox="1">
            <a:spLocks/>
          </p:cNvSpPr>
          <p:nvPr/>
        </p:nvSpPr>
        <p:spPr>
          <a:xfrm>
            <a:off x="795863" y="2667000"/>
            <a:ext cx="7657003" cy="2492829"/>
          </a:xfrm>
          <a:prstGeom prst="rect">
            <a:avLst/>
          </a:prstGeom>
          <a:ln>
            <a:solidFill>
              <a:schemeClr val="tx1"/>
            </a:solidFill>
          </a:ln>
        </p:spPr>
        <p:txBody>
          <a:bodyPr vert="horz" lIns="0" tIns="0" rIns="91440" bIns="45720" rtlCol="0">
            <a:noAutofit/>
          </a:bodyPr>
          <a:lstStyle>
            <a:lvl1pPr marL="174625" indent="-174625" algn="l" defTabSz="914400" rtl="0" eaLnBrk="1" latinLnBrk="0" hangingPunct="1">
              <a:spcBef>
                <a:spcPct val="20000"/>
              </a:spcBef>
              <a:buClr>
                <a:schemeClr val="accent1"/>
              </a:buClr>
              <a:buFont typeface="Arial" pitchFamily="34" charset="0"/>
              <a:buChar char="•"/>
              <a:defRPr sz="1850" kern="1200" spc="-50" baseline="0">
                <a:solidFill>
                  <a:schemeClr val="tx1"/>
                </a:solidFill>
                <a:latin typeface="+mn-lt"/>
                <a:ea typeface="+mn-ea"/>
                <a:cs typeface="+mn-cs"/>
              </a:defRPr>
            </a:lvl1pPr>
            <a:lvl2pPr marL="457200" indent="-250825" algn="l" defTabSz="914400" rtl="0" eaLnBrk="1" latinLnBrk="0" hangingPunct="1">
              <a:spcBef>
                <a:spcPct val="20000"/>
              </a:spcBef>
              <a:buClr>
                <a:srgbClr val="605F62"/>
              </a:buClr>
              <a:buFont typeface="Symbol" pitchFamily="18" charset="2"/>
              <a:buChar char="-"/>
              <a:defRPr sz="1850" kern="1200" spc="-50" baseline="0">
                <a:solidFill>
                  <a:schemeClr val="tx1"/>
                </a:solidFill>
                <a:latin typeface="+mn-lt"/>
                <a:ea typeface="+mn-ea"/>
                <a:cs typeface="+mn-cs"/>
              </a:defRPr>
            </a:lvl2pPr>
            <a:lvl3pPr marL="620713"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3pPr>
            <a:lvl4pPr marL="804863" indent="-173038"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4pPr>
            <a:lvl5pPr marL="968375"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smtClean="0">
                <a:latin typeface="Courier New" panose="02070309020205020404" pitchFamily="49" charset="0"/>
                <a:cs typeface="Courier New" panose="02070309020205020404" pitchFamily="49" charset="0"/>
              </a:rPr>
              <a:t>**&gt;&gt;&gt;ST:Value(Label=" ", Frequency="", Type="")</a:t>
            </a:r>
          </a:p>
          <a:p>
            <a:pPr marL="0" indent="0">
              <a:buFont typeface="Arial" pitchFamily="34" charset="0"/>
              <a:buNone/>
            </a:pPr>
            <a:r>
              <a:rPr lang="en-US" sz="1600" smtClean="0">
                <a:latin typeface="Courier New" panose="02070309020205020404" pitchFamily="49" charset="0"/>
                <a:cs typeface="Courier New" panose="02070309020205020404" pitchFamily="49" charset="0"/>
              </a:rPr>
              <a:t>[R, SAS, or Stata code]</a:t>
            </a:r>
          </a:p>
          <a:p>
            <a:pPr marL="0" indent="0">
              <a:buFont typeface="Arial" pitchFamily="34" charset="0"/>
              <a:buNone/>
            </a:pPr>
            <a:r>
              <a:rPr lang="en-US" sz="1600" smtClean="0">
                <a:latin typeface="Courier New" panose="02070309020205020404" pitchFamily="49" charset="0"/>
                <a:cs typeface="Courier New" panose="02070309020205020404" pitchFamily="49" charset="0"/>
              </a:rPr>
              <a:t>**&lt;&lt;&lt;</a:t>
            </a:r>
          </a:p>
          <a:p>
            <a:pPr marL="0" indent="0">
              <a:buFont typeface="Arial" pitchFamily="34" charset="0"/>
              <a:buNone/>
            </a:pPr>
            <a:endParaRPr lang="en-US" sz="1600" smtClean="0">
              <a:latin typeface="Courier New" panose="02070309020205020404" pitchFamily="49" charset="0"/>
              <a:cs typeface="Courier New" panose="02070309020205020404" pitchFamily="49" charset="0"/>
            </a:endParaRPr>
          </a:p>
          <a:p>
            <a:pPr marL="0" indent="0">
              <a:buFont typeface="Arial" pitchFamily="34" charset="0"/>
              <a:buNone/>
            </a:pPr>
            <a:r>
              <a:rPr lang="en-US" sz="1600" smtClean="0">
                <a:latin typeface="Courier New" panose="02070309020205020404" pitchFamily="49" charset="0"/>
                <a:cs typeface="Courier New" panose="02070309020205020404" pitchFamily="49" charset="0"/>
              </a:rPr>
              <a:t>**&gt;&gt;&gt;ST:Table(Label="", Frequency="", Type="", AllowInvalid=True, Decimals=0, Thousands=False)</a:t>
            </a:r>
          </a:p>
          <a:p>
            <a:pPr marL="0" indent="0">
              <a:buFont typeface="Arial" pitchFamily="34" charset="0"/>
              <a:buNone/>
            </a:pPr>
            <a:r>
              <a:rPr lang="en-US" sz="1600" smtClean="0">
                <a:latin typeface="Courier New" panose="02070309020205020404" pitchFamily="49" charset="0"/>
                <a:cs typeface="Courier New" panose="02070309020205020404" pitchFamily="49" charset="0"/>
              </a:rPr>
              <a:t>[R, SAS, or Stata code]</a:t>
            </a:r>
          </a:p>
          <a:p>
            <a:pPr marL="0" indent="0">
              <a:buFont typeface="Arial" pitchFamily="34" charset="0"/>
              <a:buNone/>
            </a:pPr>
            <a:r>
              <a:rPr lang="en-US" sz="1600" smtClean="0">
                <a:latin typeface="Courier New" panose="02070309020205020404" pitchFamily="49" charset="0"/>
                <a:cs typeface="Courier New" panose="02070309020205020404" pitchFamily="49" charset="0"/>
              </a:rPr>
              <a:t>**&lt;&lt;&lt;</a:t>
            </a:r>
            <a:endParaRPr lang="en-US" sz="1600" dirty="0" smtClean="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9578648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StatTag: </a:t>
            </a:r>
            <a:r>
              <a:rPr lang="en-US" dirty="0" smtClean="0"/>
              <a:t>Features</a:t>
            </a:r>
            <a:endParaRPr lang="en-US" dirty="0"/>
          </a:p>
        </p:txBody>
      </p:sp>
      <p:sp>
        <p:nvSpPr>
          <p:cNvPr id="5" name="TextBox 4"/>
          <p:cNvSpPr txBox="1"/>
          <p:nvPr/>
        </p:nvSpPr>
        <p:spPr>
          <a:xfrm>
            <a:off x="6428666" y="5986577"/>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solidFill>
                <a:srgbClr val="54585A"/>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smtClean="0"/>
              <a:t>Recognizes different key words to identify results.</a:t>
            </a:r>
          </a:p>
          <a:p>
            <a:pPr marL="457200" indent="-457200">
              <a:buFont typeface="+mj-lt"/>
              <a:buAutoNum type="arabicPeriod"/>
            </a:pPr>
            <a:r>
              <a:rPr lang="en-US" dirty="0" smtClean="0"/>
              <a:t>Wraps lines of code in commented text, ignored by the statistical program and used by StatTag to control insertion and update of results</a:t>
            </a:r>
          </a:p>
          <a:p>
            <a:pPr marL="457200" indent="-457200">
              <a:buFont typeface="+mj-lt"/>
              <a:buAutoNum type="arabicPeriod"/>
            </a:pPr>
            <a:r>
              <a:rPr lang="en-US" dirty="0"/>
              <a:t>E</a:t>
            </a:r>
            <a:r>
              <a:rPr lang="en-US" dirty="0" smtClean="0"/>
              <a:t>mbedded tags appear as dark gray when highlighted</a:t>
            </a:r>
            <a:endParaRPr lang="en-US" dirty="0" smtClean="0"/>
          </a:p>
        </p:txBody>
      </p:sp>
      <p:pic>
        <p:nvPicPr>
          <p:cNvPr id="10" name="Content Placeholder 4"/>
          <p:cNvPicPr>
            <a:picLocks noChangeAspect="1"/>
          </p:cNvPicPr>
          <p:nvPr/>
        </p:nvPicPr>
        <p:blipFill rotWithShape="1">
          <a:blip r:embed="rId4"/>
          <a:srcRect l="450" b="19478"/>
          <a:stretch/>
        </p:blipFill>
        <p:spPr>
          <a:xfrm>
            <a:off x="2438400" y="3048000"/>
            <a:ext cx="4264586" cy="3511585"/>
          </a:xfrm>
          <a:prstGeom prst="rect">
            <a:avLst/>
          </a:prstGeom>
          <a:ln>
            <a:solidFill>
              <a:schemeClr val="accent1"/>
            </a:solidFill>
          </a:ln>
        </p:spPr>
      </p:pic>
    </p:spTree>
    <p:extLst>
      <p:ext uri="{BB962C8B-B14F-4D97-AF65-F5344CB8AC3E}">
        <p14:creationId xmlns:p14="http://schemas.microsoft.com/office/powerpoint/2010/main" val="5731064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StatTag: </a:t>
            </a:r>
            <a:r>
              <a:rPr lang="en-US" dirty="0" smtClean="0"/>
              <a:t>Features</a:t>
            </a:r>
            <a:endParaRPr lang="en-US" dirty="0"/>
          </a:p>
        </p:txBody>
      </p:sp>
      <p:sp>
        <p:nvSpPr>
          <p:cNvPr id="5" name="TextBox 4"/>
          <p:cNvSpPr txBox="1"/>
          <p:nvPr/>
        </p:nvSpPr>
        <p:spPr>
          <a:xfrm>
            <a:off x="6428666" y="5986577"/>
            <a:ext cx="914400" cy="914400"/>
          </a:xfrm>
          <a:prstGeom prst="rect">
            <a:avLst/>
          </a:prstGeom>
          <a:noFill/>
        </p:spPr>
        <p:txBody>
          <a:bodyPr wrap="none" lIns="0" tIns="0" rIns="0" bIns="0" rtlCol="0">
            <a:noAutofit/>
          </a:bodyPr>
          <a:lstStyle/>
          <a:p>
            <a:pPr>
              <a:lnSpc>
                <a:spcPct val="90000"/>
              </a:lnSpc>
              <a:spcBef>
                <a:spcPts val="600"/>
              </a:spcBef>
            </a:pPr>
            <a:endParaRPr lang="en-US" sz="1850" spc="-50" dirty="0">
              <a:solidFill>
                <a:srgbClr val="54585A"/>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a:extLst>
              <a:ext uri="{FF2B5EF4-FFF2-40B4-BE49-F238E27FC236}">
                <a16:creationId xmlns="" xmlns:a16="http://schemas.microsoft.com/office/drawing/2014/main" id="{5D797707-2C6E-4364-BA30-3F3AAECE487F}"/>
              </a:ext>
            </a:extLst>
          </p:cNvPr>
          <p:cNvSpPr>
            <a:spLocks noGrp="1"/>
          </p:cNvSpPr>
          <p:nvPr>
            <p:ph idx="1"/>
          </p:nvPr>
        </p:nvSpPr>
        <p:spPr>
          <a:xfrm>
            <a:off x="795863" y="1447800"/>
            <a:ext cx="7049689" cy="4093029"/>
          </a:xfrm>
        </p:spPr>
        <p:txBody>
          <a:bodyPr/>
          <a:lstStyle/>
          <a:p>
            <a:pPr marL="457200" indent="-457200">
              <a:buFont typeface="+mj-lt"/>
              <a:buAutoNum type="arabicPeriod"/>
            </a:pPr>
            <a:r>
              <a:rPr lang="en-US" dirty="0" smtClean="0"/>
              <a:t>Recognizes different key words to identify results.</a:t>
            </a:r>
          </a:p>
          <a:p>
            <a:pPr marL="457200" indent="-457200">
              <a:buFont typeface="+mj-lt"/>
              <a:buAutoNum type="arabicPeriod"/>
            </a:pPr>
            <a:r>
              <a:rPr lang="en-US" dirty="0" smtClean="0"/>
              <a:t>Wraps lines of code in commented text, ignored by the statistical program and used by StatTag to control insertion and update of results</a:t>
            </a:r>
          </a:p>
          <a:p>
            <a:pPr marL="457200" indent="-457200">
              <a:buFont typeface="+mj-lt"/>
              <a:buAutoNum type="arabicPeriod"/>
            </a:pPr>
            <a:r>
              <a:rPr lang="en-US" dirty="0"/>
              <a:t>Embedded tags appear as dark gray when highlighted</a:t>
            </a:r>
          </a:p>
          <a:p>
            <a:pPr marL="457200" indent="-457200">
              <a:buFont typeface="+mj-lt"/>
              <a:buAutoNum type="arabicPeriod"/>
            </a:pPr>
            <a:r>
              <a:rPr lang="en-US" dirty="0" smtClean="0"/>
              <a:t>Double clicking on any tag brings up the statistical code</a:t>
            </a:r>
            <a:endParaRPr lang="en-US" dirty="0" smtClean="0"/>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b="9375"/>
          <a:stretch/>
        </p:blipFill>
        <p:spPr>
          <a:xfrm>
            <a:off x="2066341" y="3200400"/>
            <a:ext cx="5562483" cy="3505200"/>
          </a:xfrm>
          <a:prstGeom prst="rect">
            <a:avLst/>
          </a:prstGeom>
        </p:spPr>
      </p:pic>
    </p:spTree>
    <p:extLst>
      <p:ext uri="{BB962C8B-B14F-4D97-AF65-F5344CB8AC3E}">
        <p14:creationId xmlns:p14="http://schemas.microsoft.com/office/powerpoint/2010/main" val="13131557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 </a:t>
            </a:r>
            <a:r>
              <a:rPr lang="en-US" dirty="0" smtClean="0"/>
              <a:t>Sharing &amp; Data Security</a:t>
            </a:r>
            <a:endParaRPr lang="en-US" dirty="0"/>
          </a:p>
        </p:txBody>
      </p:sp>
      <p:sp>
        <p:nvSpPr>
          <p:cNvPr id="4" name="Text Placeholder 3"/>
          <p:cNvSpPr>
            <a:spLocks noGrp="1"/>
          </p:cNvSpPr>
          <p:nvPr>
            <p:ph type="body" sz="quarter" idx="13"/>
          </p:nvPr>
        </p:nvSpPr>
        <p:spPr/>
        <p:txBody>
          <a:bodyPr/>
          <a:lstStyle/>
          <a:p>
            <a:r>
              <a:rPr lang="en-US" dirty="0"/>
              <a:t>How does StatTag work when sharing a Word document with collaborators?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036499467"/>
              </p:ext>
            </p:extLst>
          </p:nvPr>
        </p:nvGraphicFramePr>
        <p:xfrm>
          <a:off x="762000" y="1557695"/>
          <a:ext cx="7696200" cy="3242905"/>
        </p:xfrm>
        <a:graphic>
          <a:graphicData uri="http://schemas.openxmlformats.org/drawingml/2006/table">
            <a:tbl>
              <a:tblPr firstRow="1" bandRow="1">
                <a:tableStyleId>{5C22544A-7EE6-4342-B048-85BDC9FD1C3A}</a:tableStyleId>
              </a:tblPr>
              <a:tblGrid>
                <a:gridCol w="2514600">
                  <a:extLst>
                    <a:ext uri="{9D8B030D-6E8A-4147-A177-3AD203B41FA5}">
                      <a16:colId xmlns="" xmlns:a16="http://schemas.microsoft.com/office/drawing/2014/main" val="20000"/>
                    </a:ext>
                  </a:extLst>
                </a:gridCol>
                <a:gridCol w="1676400">
                  <a:extLst>
                    <a:ext uri="{9D8B030D-6E8A-4147-A177-3AD203B41FA5}">
                      <a16:colId xmlns="" xmlns:a16="http://schemas.microsoft.com/office/drawing/2014/main" val="20001"/>
                    </a:ext>
                  </a:extLst>
                </a:gridCol>
                <a:gridCol w="2057400">
                  <a:extLst>
                    <a:ext uri="{9D8B030D-6E8A-4147-A177-3AD203B41FA5}">
                      <a16:colId xmlns="" xmlns:a16="http://schemas.microsoft.com/office/drawing/2014/main" val="20002"/>
                    </a:ext>
                  </a:extLst>
                </a:gridCol>
                <a:gridCol w="1447800">
                  <a:extLst>
                    <a:ext uri="{9D8B030D-6E8A-4147-A177-3AD203B41FA5}">
                      <a16:colId xmlns="" xmlns:a16="http://schemas.microsoft.com/office/drawing/2014/main" val="20003"/>
                    </a:ext>
                  </a:extLst>
                </a:gridCol>
              </a:tblGrid>
              <a:tr h="578841">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t>If I have…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en-US" sz="2000" dirty="0"/>
                        <a:t>I can…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p>
                  </a:txBody>
                  <a:tcPr anchor="ctr"/>
                </a:tc>
                <a:tc hMerge="1">
                  <a:txBody>
                    <a:bodyPr/>
                    <a:lstStyle/>
                    <a:p>
                      <a:pPr algn="ctr"/>
                      <a:endParaRPr lang="en-US" dirty="0"/>
                    </a:p>
                  </a:txBody>
                  <a:tcPr anchor="ctr"/>
                </a:tc>
                <a:extLst>
                  <a:ext uri="{0D108BD9-81ED-4DB2-BD59-A6C34878D82A}">
                    <a16:rowId xmlns="" xmlns:a16="http://schemas.microsoft.com/office/drawing/2014/main" val="10000"/>
                  </a:ext>
                </a:extLst>
              </a:tr>
              <a:tr h="578841">
                <a:tc vMerge="1">
                  <a:txBody>
                    <a:bodyPr/>
                    <a:lstStyle/>
                    <a:p>
                      <a:endParaRPr lang="en-US" dirty="0"/>
                    </a:p>
                  </a:txBody>
                  <a:tcPr anchor="ctr"/>
                </a:tc>
                <a:tc>
                  <a:txBody>
                    <a:bodyPr/>
                    <a:lstStyle/>
                    <a:p>
                      <a:pPr algn="ctr"/>
                      <a:r>
                        <a:rPr lang="en-US" dirty="0"/>
                        <a:t>Review/edit manuscript</a:t>
                      </a:r>
                      <a:r>
                        <a:rPr lang="en-US" baseline="0" dirty="0"/>
                        <a:t> text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View code</a:t>
                      </a:r>
                      <a:r>
                        <a:rPr lang="en-US" baseline="0" dirty="0"/>
                        <a:t> associated with a tag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Insert</a:t>
                      </a:r>
                      <a:r>
                        <a:rPr lang="en-US" baseline="0" dirty="0"/>
                        <a:t> or </a:t>
                      </a:r>
                      <a:r>
                        <a:rPr lang="en-US" dirty="0"/>
                        <a:t>update a tag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69504">
                <a:tc>
                  <a:txBody>
                    <a:bodyPr/>
                    <a:lstStyle/>
                    <a:p>
                      <a:r>
                        <a:rPr lang="en-US" dirty="0"/>
                        <a:t>Microsoft Word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b="1" dirty="0">
                          <a:solidFill>
                            <a:srgbClr val="00B050"/>
                          </a:solidFill>
                          <a:sym typeface="Wingdings"/>
                        </a:rPr>
                        <a:t></a:t>
                      </a:r>
                      <a:endParaRPr lang="en-US" sz="2400"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solidFill>
                            <a:srgbClr val="FF0000"/>
                          </a:solidFill>
                          <a:sym typeface="Wingdings"/>
                        </a:rPr>
                        <a:t></a:t>
                      </a:r>
                      <a:endParaRPr lang="en-US" sz="24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mn-lt"/>
                          <a:ea typeface="+mn-ea"/>
                          <a:cs typeface="+mn-cs"/>
                          <a:sym typeface="Wingdings"/>
                        </a:rPr>
                        <a:t></a:t>
                      </a:r>
                      <a:endParaRPr kumimoji="0" lang="en-US" sz="2400" b="0" i="0" u="none" strike="noStrike" kern="1200" cap="none" spc="0" normalizeH="0" baseline="0" noProof="0" dirty="0">
                        <a:ln>
                          <a:noFill/>
                        </a:ln>
                        <a:solidFill>
                          <a:srgbClr val="FF0000"/>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69504">
                <a:tc>
                  <a:txBody>
                    <a:bodyPr/>
                    <a:lstStyle/>
                    <a:p>
                      <a:pPr marL="230188" indent="-230188">
                        <a:buFont typeface="Calibri" panose="020F0502020204030204" pitchFamily="34" charset="0"/>
                        <a:buChar char="+"/>
                      </a:pPr>
                      <a:r>
                        <a:rPr lang="en-US" dirty="0"/>
                        <a:t>StatTag</a:t>
                      </a:r>
                      <a:r>
                        <a:rPr lang="en-US" baseline="0" dirty="0"/>
                        <a:t> and Stata/SAS/R code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00B050"/>
                          </a:solidFill>
                          <a:sym typeface="Wingdings"/>
                        </a:rPr>
                        <a:t></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00B050"/>
                          </a:solidFill>
                          <a:sym typeface="Wingdings"/>
                        </a:rPr>
                        <a:t></a:t>
                      </a:r>
                      <a:endParaRPr lang="en-US" sz="2400"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mn-lt"/>
                          <a:ea typeface="+mn-ea"/>
                          <a:cs typeface="+mn-cs"/>
                          <a:sym typeface="Wingdings"/>
                        </a:rPr>
                        <a:t></a:t>
                      </a:r>
                      <a:endParaRPr kumimoji="0" lang="en-US" sz="2400" b="0" i="0" u="none" strike="noStrike" kern="1200" cap="none" spc="0" normalizeH="0" baseline="0" noProof="0" dirty="0">
                        <a:ln>
                          <a:noFill/>
                        </a:ln>
                        <a:solidFill>
                          <a:srgbClr val="FF0000"/>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69504">
                <a:tc>
                  <a:txBody>
                    <a:bodyPr/>
                    <a:lstStyle/>
                    <a:p>
                      <a:pPr marL="461963" indent="-231775">
                        <a:buFont typeface="Calibri" panose="020F0502020204030204" pitchFamily="34" charset="0"/>
                        <a:buChar char="+"/>
                      </a:pPr>
                      <a:r>
                        <a:rPr lang="en-US" dirty="0"/>
                        <a:t>Stata/SAS/R code and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00B050"/>
                          </a:solidFill>
                          <a:sym typeface="Wingding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00B050"/>
                          </a:solidFill>
                          <a:sym typeface="Wingdings"/>
                        </a:rPr>
                        <a:t></a:t>
                      </a:r>
                      <a:endParaRPr lang="en-US" sz="2400"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00B050"/>
                          </a:solidFill>
                          <a:sym typeface="Wingdings"/>
                        </a:rPr>
                        <a:t></a:t>
                      </a:r>
                      <a:endParaRPr lang="en-US" sz="2400"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a:xfrm>
            <a:off x="801197" y="5105400"/>
            <a:ext cx="7049689" cy="609600"/>
          </a:xfrm>
          <a:prstGeom prst="rect">
            <a:avLst/>
          </a:prstGeom>
        </p:spPr>
        <p:txBody>
          <a:bodyPr vert="horz" lIns="0" tIns="0" rIns="91440" bIns="45720" rtlCol="0">
            <a:noAutofit/>
          </a:bodyPr>
          <a:lstStyle>
            <a:lvl1pPr marL="174625" indent="-174625" algn="l" defTabSz="914400" rtl="0" eaLnBrk="1" latinLnBrk="0" hangingPunct="1">
              <a:spcBef>
                <a:spcPct val="20000"/>
              </a:spcBef>
              <a:buClr>
                <a:schemeClr val="accent1"/>
              </a:buClr>
              <a:buFont typeface="Arial" pitchFamily="34" charset="0"/>
              <a:buChar char="•"/>
              <a:defRPr sz="1850" kern="1200" spc="-50" baseline="0">
                <a:solidFill>
                  <a:schemeClr val="tx1"/>
                </a:solidFill>
                <a:latin typeface="+mn-lt"/>
                <a:ea typeface="+mn-ea"/>
                <a:cs typeface="+mn-cs"/>
              </a:defRPr>
            </a:lvl1pPr>
            <a:lvl2pPr marL="457200" indent="-250825" algn="l" defTabSz="914400" rtl="0" eaLnBrk="1" latinLnBrk="0" hangingPunct="1">
              <a:spcBef>
                <a:spcPct val="20000"/>
              </a:spcBef>
              <a:buClr>
                <a:srgbClr val="605F62"/>
              </a:buClr>
              <a:buFont typeface="Symbol" pitchFamily="18" charset="2"/>
              <a:buChar char="-"/>
              <a:defRPr sz="1850" kern="1200" spc="-50" baseline="0">
                <a:solidFill>
                  <a:schemeClr val="tx1"/>
                </a:solidFill>
                <a:latin typeface="+mn-lt"/>
                <a:ea typeface="+mn-ea"/>
                <a:cs typeface="+mn-cs"/>
              </a:defRPr>
            </a:lvl2pPr>
            <a:lvl3pPr marL="620713"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3pPr>
            <a:lvl4pPr marL="804863" indent="-173038"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4pPr>
            <a:lvl5pPr marL="968375"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Concerns over PHI, </a:t>
            </a:r>
            <a:r>
              <a:rPr lang="en-US" dirty="0" smtClean="0"/>
              <a:t>PII?</a:t>
            </a:r>
          </a:p>
          <a:p>
            <a:r>
              <a:rPr lang="en-US" dirty="0" smtClean="0"/>
              <a:t>StatTag </a:t>
            </a:r>
            <a:r>
              <a:rPr lang="en-US" i="1" dirty="0" smtClean="0"/>
              <a:t>doesn’t</a:t>
            </a:r>
            <a:r>
              <a:rPr lang="en-US" dirty="0" smtClean="0"/>
              <a:t> store a copy of the data. </a:t>
            </a:r>
          </a:p>
          <a:p>
            <a:r>
              <a:rPr lang="en-US" dirty="0" smtClean="0"/>
              <a:t>StatTag will eventually store a </a:t>
            </a:r>
            <a:r>
              <a:rPr lang="en-US" i="1" dirty="0" smtClean="0">
                <a:solidFill>
                  <a:srgbClr val="FF0000"/>
                </a:solidFill>
              </a:rPr>
              <a:t>read-only</a:t>
            </a:r>
            <a:r>
              <a:rPr lang="en-US" dirty="0" smtClean="0"/>
              <a:t> copy of code files</a:t>
            </a:r>
            <a:endParaRPr lang="en-US" dirty="0"/>
          </a:p>
        </p:txBody>
      </p:sp>
    </p:spTree>
    <p:extLst>
      <p:ext uri="{BB962C8B-B14F-4D97-AF65-F5344CB8AC3E}">
        <p14:creationId xmlns:p14="http://schemas.microsoft.com/office/powerpoint/2010/main" val="9305490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StatTag</a:t>
            </a:r>
            <a:endParaRPr lang="en-US" dirty="0"/>
          </a:p>
        </p:txBody>
      </p:sp>
      <p:sp>
        <p:nvSpPr>
          <p:cNvPr id="3" name="Content Placeholder 2"/>
          <p:cNvSpPr>
            <a:spLocks noGrp="1"/>
          </p:cNvSpPr>
          <p:nvPr>
            <p:ph idx="1"/>
          </p:nvPr>
        </p:nvSpPr>
        <p:spPr/>
        <p:txBody>
          <a:bodyPr/>
          <a:lstStyle/>
          <a:p>
            <a:r>
              <a:rPr lang="en-US" dirty="0" smtClean="0"/>
              <a:t>Download distributed versions from </a:t>
            </a:r>
            <a:r>
              <a:rPr lang="en-US" dirty="0" smtClean="0"/>
              <a:t>our </a:t>
            </a:r>
            <a:r>
              <a:rPr lang="en-US" dirty="0" smtClean="0"/>
              <a:t>website: </a:t>
            </a:r>
            <a:r>
              <a:rPr lang="en-US" dirty="0" smtClean="0">
                <a:hlinkClick r:id="rId2"/>
              </a:rPr>
              <a:t>stattag.org</a:t>
            </a:r>
            <a:endParaRPr lang="en-US" dirty="0" smtClean="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6152" y="2056542"/>
            <a:ext cx="6175248" cy="4066931"/>
          </a:xfrm>
          <a:prstGeom prst="rect">
            <a:avLst/>
          </a:prstGeom>
          <a:ln>
            <a:solidFill>
              <a:srgbClr val="000000"/>
            </a:solidFill>
          </a:ln>
        </p:spPr>
      </p:pic>
    </p:spTree>
    <p:extLst>
      <p:ext uri="{BB962C8B-B14F-4D97-AF65-F5344CB8AC3E}">
        <p14:creationId xmlns:p14="http://schemas.microsoft.com/office/powerpoint/2010/main" val="2579722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StatTag</a:t>
            </a:r>
            <a:endParaRPr lang="en-US" dirty="0"/>
          </a:p>
        </p:txBody>
      </p:sp>
      <p:sp>
        <p:nvSpPr>
          <p:cNvPr id="3" name="Content Placeholder 2"/>
          <p:cNvSpPr>
            <a:spLocks noGrp="1"/>
          </p:cNvSpPr>
          <p:nvPr>
            <p:ph idx="1"/>
          </p:nvPr>
        </p:nvSpPr>
        <p:spPr>
          <a:xfrm>
            <a:off x="801197" y="1621971"/>
            <a:ext cx="7428403" cy="4093029"/>
          </a:xfrm>
        </p:spPr>
        <p:txBody>
          <a:bodyPr/>
          <a:lstStyle/>
          <a:p>
            <a:r>
              <a:rPr lang="en-US" dirty="0" smtClean="0"/>
              <a:t>Download distributed versions from </a:t>
            </a:r>
            <a:r>
              <a:rPr lang="en-US" dirty="0" smtClean="0"/>
              <a:t>our </a:t>
            </a:r>
            <a:r>
              <a:rPr lang="en-US" dirty="0" smtClean="0"/>
              <a:t>website: </a:t>
            </a:r>
            <a:r>
              <a:rPr lang="en-US" dirty="0" smtClean="0">
                <a:hlinkClick r:id="rId2"/>
              </a:rPr>
              <a:t>stattag.org</a:t>
            </a:r>
            <a:endParaRPr lang="en-US" dirty="0" smtClean="0"/>
          </a:p>
          <a:p>
            <a:r>
              <a:rPr lang="en-US" dirty="0" smtClean="0"/>
              <a:t>Download the source files and contribute to development: </a:t>
            </a:r>
            <a:r>
              <a:rPr lang="en-US" u="sng" dirty="0">
                <a:solidFill>
                  <a:schemeClr val="accent2"/>
                </a:solidFill>
              </a:rPr>
              <a:t>github.com/StatTag</a:t>
            </a:r>
            <a:endParaRPr lang="en-US" u="sng" dirty="0">
              <a:solidFill>
                <a:schemeClr val="accent2"/>
              </a:solidFill>
            </a:endParaRPr>
          </a:p>
          <a:p>
            <a:endParaRPr lang="en-US" dirty="0"/>
          </a:p>
          <a:p>
            <a:endParaRPr lang="en-US" dirty="0" smtClean="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671" y="2438400"/>
            <a:ext cx="6705325" cy="3812017"/>
          </a:xfrm>
          <a:prstGeom prst="rect">
            <a:avLst/>
          </a:prstGeom>
          <a:ln>
            <a:solidFill>
              <a:srgbClr val="000000"/>
            </a:solidFill>
          </a:ln>
        </p:spPr>
      </p:pic>
    </p:spTree>
    <p:extLst>
      <p:ext uri="{BB962C8B-B14F-4D97-AF65-F5344CB8AC3E}">
        <p14:creationId xmlns:p14="http://schemas.microsoft.com/office/powerpoint/2010/main" val="7089425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599" y="152400"/>
            <a:ext cx="7713969" cy="762000"/>
          </a:xfrm>
        </p:spPr>
        <p:txBody>
          <a:bodyPr/>
          <a:lstStyle/>
          <a:p>
            <a:r>
              <a:rPr lang="en-US" dirty="0"/>
              <a:t>Thank you!</a:t>
            </a:r>
          </a:p>
        </p:txBody>
      </p:sp>
      <p:sp>
        <p:nvSpPr>
          <p:cNvPr id="3" name="Content Placeholder 2"/>
          <p:cNvSpPr>
            <a:spLocks noGrp="1"/>
          </p:cNvSpPr>
          <p:nvPr>
            <p:ph idx="1"/>
          </p:nvPr>
        </p:nvSpPr>
        <p:spPr>
          <a:xfrm>
            <a:off x="800576" y="1371600"/>
            <a:ext cx="7049689" cy="4093029"/>
          </a:xfrm>
        </p:spPr>
        <p:txBody>
          <a:bodyPr/>
          <a:lstStyle/>
          <a:p>
            <a:r>
              <a:rPr lang="en-US" dirty="0"/>
              <a:t>Welty, L.J., Rasmussen, L.V., Baldridge, A.S, and Whitley E. (2016). </a:t>
            </a:r>
            <a:r>
              <a:rPr lang="en-US" i="1" dirty="0"/>
              <a:t>StatTag</a:t>
            </a:r>
            <a:r>
              <a:rPr lang="en-US" dirty="0"/>
              <a:t>. Chicago, Illinois, United States: Galter Health Sciences Library. doi:10.18131/G3K76</a:t>
            </a:r>
          </a:p>
          <a:p>
            <a:endParaRPr lang="en-US" dirty="0"/>
          </a:p>
          <a:p>
            <a:r>
              <a:rPr lang="en-US" dirty="0"/>
              <a:t>StatTag was developed with funding through a Clinical Translational Sciences Award (CTSA) to Northwestern University. </a:t>
            </a:r>
          </a:p>
          <a:p>
            <a:pPr marL="0" indent="0">
              <a:buNone/>
            </a:pPr>
            <a:endParaRPr lang="en-US" dirty="0"/>
          </a:p>
          <a:p>
            <a:pPr marL="0" indent="0">
              <a:buNone/>
            </a:pPr>
            <a:endParaRPr lang="en-US" sz="1800" dirty="0"/>
          </a:p>
          <a:p>
            <a:endParaRPr lang="en-US" dirty="0"/>
          </a:p>
        </p:txBody>
      </p:sp>
      <p:sp>
        <p:nvSpPr>
          <p:cNvPr id="4" name="Text Placeholder 3"/>
          <p:cNvSpPr>
            <a:spLocks noGrp="1"/>
          </p:cNvSpPr>
          <p:nvPr>
            <p:ph type="body" sz="quarter" idx="13"/>
          </p:nvPr>
        </p:nvSpPr>
        <p:spPr/>
        <p:txBody>
          <a:bodyPr/>
          <a:lstStyle/>
          <a:p>
            <a:r>
              <a:rPr lang="en-US" dirty="0"/>
              <a:t>Citations and Acknowledgements</a:t>
            </a: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990181"/>
            <a:ext cx="36576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519" y="4724400"/>
            <a:ext cx="2195513"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1618" y="385943"/>
            <a:ext cx="1651164" cy="74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5"/>
          <a:stretch>
            <a:fillRect/>
          </a:stretch>
        </p:blipFill>
        <p:spPr>
          <a:xfrm>
            <a:off x="4191000" y="3343411"/>
            <a:ext cx="4240810" cy="3188863"/>
          </a:xfrm>
          <a:prstGeom prst="rect">
            <a:avLst/>
          </a:prstGeom>
        </p:spPr>
      </p:pic>
    </p:spTree>
    <p:extLst>
      <p:ext uri="{BB962C8B-B14F-4D97-AF65-F5344CB8AC3E}">
        <p14:creationId xmlns:p14="http://schemas.microsoft.com/office/powerpoint/2010/main" val="33987330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p>
            <a:r>
              <a:rPr lang="en-US" dirty="0" smtClean="0"/>
              <a:t>Brief history of reproducible research</a:t>
            </a:r>
            <a:endParaRPr lang="en-US" dirty="0"/>
          </a:p>
        </p:txBody>
      </p:sp>
      <p:sp>
        <p:nvSpPr>
          <p:cNvPr id="3" name="Slide Number Placeholder 2"/>
          <p:cNvSpPr>
            <a:spLocks noGrp="1"/>
          </p:cNvSpPr>
          <p:nvPr>
            <p:ph type="sldNum" sz="quarter" idx="12"/>
          </p:nvPr>
        </p:nvSpPr>
        <p:spPr/>
        <p:txBody>
          <a:bodyPr/>
          <a:lstStyle/>
          <a:p>
            <a:fld id="{0D558541-60C9-42A2-8392-FF12533A6B7A}" type="slidenum">
              <a:rPr lang="en-US" smtClean="0">
                <a:solidFill>
                  <a:srgbClr val="B0A2C5"/>
                </a:solidFill>
              </a:rPr>
              <a:pPr/>
              <a:t>3</a:t>
            </a:fld>
            <a:endParaRPr lang="en-US">
              <a:solidFill>
                <a:srgbClr val="B0A2C5"/>
              </a:solidFill>
            </a:endParaRPr>
          </a:p>
        </p:txBody>
      </p:sp>
      <p:sp>
        <p:nvSpPr>
          <p:cNvPr id="7" name="Text Placeholder 6"/>
          <p:cNvSpPr>
            <a:spLocks noGrp="1"/>
          </p:cNvSpPr>
          <p:nvPr>
            <p:ph type="body" sz="quarter" idx="13"/>
          </p:nvPr>
        </p:nvSpPr>
        <p:spPr/>
        <p:txBody>
          <a:bodyPr/>
          <a:lstStyle/>
          <a:p>
            <a:r>
              <a:rPr lang="en-US" dirty="0" smtClean="0"/>
              <a:t>The </a:t>
            </a:r>
            <a:r>
              <a:rPr lang="en-US" dirty="0"/>
              <a:t>inconvenience of </a:t>
            </a:r>
            <a:r>
              <a:rPr lang="en-US" i="1" dirty="0"/>
              <a:t>irreproducible</a:t>
            </a:r>
            <a:r>
              <a:rPr lang="en-US" dirty="0"/>
              <a:t> research</a:t>
            </a:r>
          </a:p>
        </p:txBody>
      </p:sp>
      <p:pic>
        <p:nvPicPr>
          <p:cNvPr id="5" name="Picture 4">
            <a:extLst>
              <a:ext uri="{FF2B5EF4-FFF2-40B4-BE49-F238E27FC236}">
                <a16:creationId xmlns:a16="http://schemas.microsoft.com/office/drawing/2014/main" xmlns="" id="{CE4B5531-0FE9-4E9E-A6A6-AD0A8E10D3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0400" y="1524000"/>
            <a:ext cx="3948550" cy="4568227"/>
          </a:xfrm>
          <a:prstGeom prst="rect">
            <a:avLst/>
          </a:prstGeom>
          <a:ln w="12700">
            <a:solidFill>
              <a:schemeClr val="tx1">
                <a:lumMod val="50000"/>
              </a:schemeClr>
            </a:solidFill>
          </a:ln>
        </p:spPr>
      </p:pic>
      <p:sp>
        <p:nvSpPr>
          <p:cNvPr id="8" name="Content Placeholder 5">
            <a:extLst>
              <a:ext uri="{FF2B5EF4-FFF2-40B4-BE49-F238E27FC236}">
                <a16:creationId xmlns:a16="http://schemas.microsoft.com/office/drawing/2014/main" xmlns="" id="{3148A754-6FAA-4566-A7EF-E4F654903F91}"/>
              </a:ext>
            </a:extLst>
          </p:cNvPr>
          <p:cNvSpPr txBox="1">
            <a:spLocks/>
          </p:cNvSpPr>
          <p:nvPr/>
        </p:nvSpPr>
        <p:spPr>
          <a:xfrm>
            <a:off x="1341016" y="2694183"/>
            <a:ext cx="3387598" cy="1469633"/>
          </a:xfrm>
          <a:prstGeom prst="rect">
            <a:avLst/>
          </a:prstGeom>
          <a:solidFill>
            <a:schemeClr val="tx2"/>
          </a:solidFill>
        </p:spPr>
        <p:txBody>
          <a:bodyPr vert="horz" wrap="square" lIns="182880" tIns="0" rIns="91440" bIns="45720" rtlCol="0">
            <a:spAutoFit/>
          </a:bodyPr>
          <a:lstStyle>
            <a:lvl1pPr marL="174625" indent="-174625" algn="l" defTabSz="914400" rtl="0" eaLnBrk="1" latinLnBrk="0" hangingPunct="1">
              <a:spcBef>
                <a:spcPct val="20000"/>
              </a:spcBef>
              <a:buClr>
                <a:schemeClr val="accent1"/>
              </a:buClr>
              <a:buFont typeface="Arial" pitchFamily="34" charset="0"/>
              <a:buChar char="•"/>
              <a:defRPr sz="1850" kern="1200" spc="-50" baseline="0">
                <a:solidFill>
                  <a:schemeClr val="tx1"/>
                </a:solidFill>
                <a:latin typeface="+mn-lt"/>
                <a:ea typeface="+mn-ea"/>
                <a:cs typeface="+mn-cs"/>
              </a:defRPr>
            </a:lvl1pPr>
            <a:lvl2pPr marL="457200" indent="-250825" algn="l" defTabSz="914400" rtl="0" eaLnBrk="1" latinLnBrk="0" hangingPunct="1">
              <a:spcBef>
                <a:spcPct val="20000"/>
              </a:spcBef>
              <a:buClr>
                <a:srgbClr val="605F62"/>
              </a:buClr>
              <a:buFont typeface="Symbol" pitchFamily="18" charset="2"/>
              <a:buChar char="-"/>
              <a:defRPr sz="1850" kern="1200" spc="-50" baseline="0">
                <a:solidFill>
                  <a:schemeClr val="tx1"/>
                </a:solidFill>
                <a:latin typeface="+mn-lt"/>
                <a:ea typeface="+mn-ea"/>
                <a:cs typeface="+mn-cs"/>
              </a:defRPr>
            </a:lvl2pPr>
            <a:lvl3pPr marL="620713"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3pPr>
            <a:lvl4pPr marL="804863" indent="-173038"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4pPr>
            <a:lvl5pPr marL="968375"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917EAE"/>
              </a:buClr>
              <a:buNone/>
            </a:pPr>
            <a:r>
              <a:rPr lang="en-US" dirty="0">
                <a:solidFill>
                  <a:schemeClr val="bg1"/>
                </a:solidFill>
              </a:rPr>
              <a:t>“In the mid-1980s, we realized that our laboratory’s researchers often had difficulty reproducing their own computations without considerable agony.”</a:t>
            </a:r>
          </a:p>
        </p:txBody>
      </p:sp>
    </p:spTree>
    <p:extLst>
      <p:ext uri="{BB962C8B-B14F-4D97-AF65-F5344CB8AC3E}">
        <p14:creationId xmlns:p14="http://schemas.microsoft.com/office/powerpoint/2010/main" val="26169593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599" y="137160"/>
            <a:ext cx="7713969" cy="762000"/>
          </a:xfrm>
        </p:spPr>
        <p:txBody>
          <a:bodyPr/>
          <a:lstStyle/>
          <a:p>
            <a:r>
              <a:rPr lang="en-US" dirty="0" smtClean="0"/>
              <a:t>Brief history of reproducible research</a:t>
            </a:r>
            <a:endParaRPr lang="en-US" dirty="0"/>
          </a:p>
        </p:txBody>
      </p:sp>
      <p:sp>
        <p:nvSpPr>
          <p:cNvPr id="3" name="Slide Number Placeholder 2"/>
          <p:cNvSpPr>
            <a:spLocks noGrp="1"/>
          </p:cNvSpPr>
          <p:nvPr>
            <p:ph type="sldNum" sz="quarter" idx="12"/>
          </p:nvPr>
        </p:nvSpPr>
        <p:spPr/>
        <p:txBody>
          <a:bodyPr/>
          <a:lstStyle/>
          <a:p>
            <a:fld id="{0D558541-60C9-42A2-8392-FF12533A6B7A}" type="slidenum">
              <a:rPr lang="en-US" smtClean="0">
                <a:solidFill>
                  <a:srgbClr val="B0A2C5"/>
                </a:solidFill>
              </a:rPr>
              <a:pPr/>
              <a:t>4</a:t>
            </a:fld>
            <a:endParaRPr lang="en-US">
              <a:solidFill>
                <a:srgbClr val="B0A2C5"/>
              </a:solidFill>
            </a:endParaRPr>
          </a:p>
        </p:txBody>
      </p:sp>
      <p:sp>
        <p:nvSpPr>
          <p:cNvPr id="7" name="Text Placeholder 6"/>
          <p:cNvSpPr>
            <a:spLocks noGrp="1"/>
          </p:cNvSpPr>
          <p:nvPr>
            <p:ph type="body" sz="quarter" idx="13"/>
          </p:nvPr>
        </p:nvSpPr>
        <p:spPr/>
        <p:txBody>
          <a:bodyPr/>
          <a:lstStyle/>
          <a:p>
            <a:r>
              <a:rPr lang="en-US" dirty="0" smtClean="0"/>
              <a:t>The </a:t>
            </a:r>
            <a:r>
              <a:rPr lang="en-US" dirty="0"/>
              <a:t>inconvenience of </a:t>
            </a:r>
            <a:r>
              <a:rPr lang="en-US" i="1" dirty="0"/>
              <a:t>irreproducible</a:t>
            </a:r>
            <a:r>
              <a:rPr lang="en-US" dirty="0"/>
              <a:t> research</a:t>
            </a:r>
          </a:p>
        </p:txBody>
      </p:sp>
      <p:pic>
        <p:nvPicPr>
          <p:cNvPr id="10" name="Content Placeholder 4"/>
          <p:cNvPicPr>
            <a:picLocks noGrp="1" noChangeAspect="1"/>
          </p:cNvPicPr>
          <p:nvPr>
            <p:ph idx="1"/>
          </p:nvPr>
        </p:nvPicPr>
        <p:blipFill>
          <a:blip r:embed="rId3"/>
          <a:stretch>
            <a:fillRect/>
          </a:stretch>
        </p:blipFill>
        <p:spPr>
          <a:xfrm>
            <a:off x="643711" y="1703909"/>
            <a:ext cx="6196116" cy="2877096"/>
          </a:xfrm>
          <a:prstGeom prst="rect">
            <a:avLst/>
          </a:prstGeom>
          <a:ln w="19050">
            <a:solidFill>
              <a:srgbClr val="61468B"/>
            </a:solidFill>
          </a:ln>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838" y="1281247"/>
            <a:ext cx="3186418" cy="4295503"/>
          </a:xfrm>
          <a:prstGeom prst="rect">
            <a:avLst/>
          </a:prstGeom>
          <a:noFill/>
          <a:ln w="1905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a:stretch>
            <a:fillRect/>
          </a:stretch>
        </p:blipFill>
        <p:spPr>
          <a:xfrm>
            <a:off x="2124574" y="2694183"/>
            <a:ext cx="5611593" cy="3627960"/>
          </a:xfrm>
          <a:prstGeom prst="rect">
            <a:avLst/>
          </a:prstGeom>
          <a:ln w="22225">
            <a:solidFill>
              <a:schemeClr val="tx2"/>
            </a:solidFill>
          </a:ln>
        </p:spPr>
      </p:pic>
    </p:spTree>
    <p:extLst>
      <p:ext uri="{BB962C8B-B14F-4D97-AF65-F5344CB8AC3E}">
        <p14:creationId xmlns:p14="http://schemas.microsoft.com/office/powerpoint/2010/main" val="3719131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Dynamic Documents: A Cornerstone of Reproducibility</a:t>
            </a:r>
          </a:p>
        </p:txBody>
      </p:sp>
      <p:pic>
        <p:nvPicPr>
          <p:cNvPr id="819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83" t="20118" r="46091"/>
          <a:stretch/>
        </p:blipFill>
        <p:spPr bwMode="auto">
          <a:xfrm>
            <a:off x="4893352" y="1587387"/>
            <a:ext cx="3811215" cy="296937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579882" y="5029200"/>
            <a:ext cx="8001000" cy="1060290"/>
          </a:xfrm>
          <a:prstGeom prst="rect">
            <a:avLst/>
          </a:prstGeom>
        </p:spPr>
        <p:txBody>
          <a:bodyPr wrap="square">
            <a:spAutoFit/>
          </a:bodyPr>
          <a:lstStyle/>
          <a:p>
            <a:pPr marL="174625" indent="-174625">
              <a:spcBef>
                <a:spcPct val="20000"/>
              </a:spcBef>
              <a:buClr>
                <a:srgbClr val="917EAE"/>
              </a:buClr>
              <a:buFont typeface="Arial" pitchFamily="34" charset="0"/>
              <a:buChar char="•"/>
            </a:pPr>
            <a:r>
              <a:rPr lang="en-US" sz="1850" spc="-50" dirty="0">
                <a:solidFill>
                  <a:srgbClr val="54585A"/>
                </a:solidFill>
              </a:rPr>
              <a:t>Numbers in document are updated automatically when data or models change.</a:t>
            </a:r>
          </a:p>
          <a:p>
            <a:pPr marL="174625" indent="-174625">
              <a:spcBef>
                <a:spcPct val="20000"/>
              </a:spcBef>
              <a:buClr>
                <a:srgbClr val="917EAE"/>
              </a:buClr>
              <a:buFont typeface="Arial" pitchFamily="34" charset="0"/>
              <a:buChar char="•"/>
            </a:pPr>
            <a:r>
              <a:rPr lang="en-US" sz="1850" b="1" spc="-50" dirty="0">
                <a:solidFill>
                  <a:srgbClr val="54585A"/>
                </a:solidFill>
              </a:rPr>
              <a:t>Eliminates copying and pasting output.</a:t>
            </a:r>
          </a:p>
          <a:p>
            <a:pPr marL="174625" indent="-174625">
              <a:spcBef>
                <a:spcPct val="20000"/>
              </a:spcBef>
              <a:buClr>
                <a:srgbClr val="917EAE"/>
              </a:buClr>
              <a:buFont typeface="Arial" pitchFamily="34" charset="0"/>
              <a:buChar char="•"/>
            </a:pPr>
            <a:r>
              <a:rPr lang="en-US" sz="1850" spc="-50" dirty="0">
                <a:solidFill>
                  <a:srgbClr val="54585A"/>
                </a:solidFill>
              </a:rPr>
              <a:t>Provides a link between a number in a manuscript and it’s provenance.</a:t>
            </a:r>
          </a:p>
        </p:txBody>
      </p:sp>
      <p:sp>
        <p:nvSpPr>
          <p:cNvPr id="11" name="Text Placeholder 2">
            <a:extLst>
              <a:ext uri="{FF2B5EF4-FFF2-40B4-BE49-F238E27FC236}">
                <a16:creationId xmlns:a16="http://schemas.microsoft.com/office/drawing/2014/main" xmlns="" id="{FF0AE82B-6647-4DB0-88E4-303EDBB9BFAB}"/>
              </a:ext>
            </a:extLst>
          </p:cNvPr>
          <p:cNvSpPr>
            <a:spLocks noGrp="1"/>
          </p:cNvSpPr>
          <p:nvPr>
            <p:ph type="body" sz="quarter" idx="13"/>
          </p:nvPr>
        </p:nvSpPr>
        <p:spPr>
          <a:xfrm>
            <a:off x="990600" y="914400"/>
            <a:ext cx="6854952" cy="457200"/>
          </a:xfrm>
        </p:spPr>
        <p:txBody>
          <a:bodyPr/>
          <a:lstStyle/>
          <a:p>
            <a:r>
              <a:rPr lang="en-US" dirty="0"/>
              <a:t>Why we love them</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844" y="1600200"/>
            <a:ext cx="4585692" cy="2962241"/>
          </a:xfrm>
          <a:prstGeom prst="rect">
            <a:avLst/>
          </a:prstGeom>
          <a:ln>
            <a:solidFill>
              <a:schemeClr val="accent1">
                <a:shade val="95000"/>
                <a:satMod val="105000"/>
              </a:schemeClr>
            </a:solidFill>
          </a:ln>
        </p:spPr>
      </p:pic>
      <p:sp>
        <p:nvSpPr>
          <p:cNvPr id="7" name="Curved Down Arrow 6"/>
          <p:cNvSpPr/>
          <p:nvPr/>
        </p:nvSpPr>
        <p:spPr>
          <a:xfrm>
            <a:off x="2743200" y="1295400"/>
            <a:ext cx="3375113" cy="1371600"/>
          </a:xfrm>
          <a:prstGeom prst="curvedDownArrow">
            <a:avLst>
              <a:gd name="adj1" fmla="val 21102"/>
              <a:gd name="adj2" fmla="val 36720"/>
              <a:gd name="adj3" fmla="val 217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4585A"/>
              </a:solidFill>
            </a:endParaRPr>
          </a:p>
        </p:txBody>
      </p:sp>
    </p:spTree>
    <p:extLst>
      <p:ext uri="{BB962C8B-B14F-4D97-AF65-F5344CB8AC3E}">
        <p14:creationId xmlns:p14="http://schemas.microsoft.com/office/powerpoint/2010/main" val="2996192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for Generating Dynamic Documents</a:t>
            </a:r>
          </a:p>
        </p:txBody>
      </p:sp>
      <p:sp>
        <p:nvSpPr>
          <p:cNvPr id="4" name="Text Placeholder 3"/>
          <p:cNvSpPr>
            <a:spLocks noGrp="1"/>
          </p:cNvSpPr>
          <p:nvPr>
            <p:ph type="body" sz="quarter" idx="13"/>
          </p:nvPr>
        </p:nvSpPr>
        <p:spPr/>
        <p:txBody>
          <a:bodyPr/>
          <a:lstStyle/>
          <a:p>
            <a:r>
              <a:rPr lang="en-US" dirty="0" smtClean="0"/>
              <a:t>A reproducible research workflow</a:t>
            </a:r>
            <a:endParaRPr lang="en-US" dirty="0"/>
          </a:p>
        </p:txBody>
      </p:sp>
      <p:sp>
        <p:nvSpPr>
          <p:cNvPr id="5" name="Right Arrow 4"/>
          <p:cNvSpPr/>
          <p:nvPr/>
        </p:nvSpPr>
        <p:spPr>
          <a:xfrm>
            <a:off x="6681082" y="3372773"/>
            <a:ext cx="499999" cy="2902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6" name="Picture 5"/>
          <p:cNvPicPr>
            <a:picLocks noChangeAspect="1"/>
          </p:cNvPicPr>
          <p:nvPr/>
        </p:nvPicPr>
        <p:blipFill rotWithShape="1">
          <a:blip r:embed="rId3"/>
          <a:srcRect l="8720" t="4697" r="7922" b="2118"/>
          <a:stretch/>
        </p:blipFill>
        <p:spPr>
          <a:xfrm>
            <a:off x="2432829" y="2432698"/>
            <a:ext cx="621654" cy="64008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969" y="2432698"/>
            <a:ext cx="640080" cy="64008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831" y="3207195"/>
            <a:ext cx="640080" cy="64008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1435" y="2422266"/>
            <a:ext cx="640080" cy="640080"/>
          </a:xfrm>
          <a:prstGeom prst="rect">
            <a:avLst/>
          </a:prstGeom>
        </p:spPr>
      </p:pic>
      <p:pic>
        <p:nvPicPr>
          <p:cNvPr id="10" name="Picture 9"/>
          <p:cNvPicPr>
            <a:picLocks noChangeAspect="1"/>
          </p:cNvPicPr>
          <p:nvPr/>
        </p:nvPicPr>
        <p:blipFill>
          <a:blip r:embed="rId7"/>
          <a:stretch>
            <a:fillRect/>
          </a:stretch>
        </p:blipFill>
        <p:spPr>
          <a:xfrm>
            <a:off x="691969" y="3997599"/>
            <a:ext cx="699172" cy="673277"/>
          </a:xfrm>
          <a:prstGeom prst="rect">
            <a:avLst/>
          </a:prstGeom>
        </p:spPr>
      </p:pic>
      <p:sp>
        <p:nvSpPr>
          <p:cNvPr id="11" name="Plus 10"/>
          <p:cNvSpPr/>
          <p:nvPr/>
        </p:nvSpPr>
        <p:spPr>
          <a:xfrm>
            <a:off x="3160650" y="3212192"/>
            <a:ext cx="502920" cy="52494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11"/>
          <p:cNvSpPr/>
          <p:nvPr/>
        </p:nvSpPr>
        <p:spPr>
          <a:xfrm>
            <a:off x="4590882" y="3227414"/>
            <a:ext cx="502920" cy="52494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8"/>
          <a:stretch>
            <a:fillRect/>
          </a:stretch>
        </p:blipFill>
        <p:spPr>
          <a:xfrm>
            <a:off x="7512169" y="4676157"/>
            <a:ext cx="628650" cy="685800"/>
          </a:xfrm>
          <a:prstGeom prst="rect">
            <a:avLst/>
          </a:prstGeom>
        </p:spPr>
      </p:pic>
      <p:pic>
        <p:nvPicPr>
          <p:cNvPr id="14" name="Picture 13"/>
          <p:cNvPicPr>
            <a:picLocks noChangeAspect="1"/>
          </p:cNvPicPr>
          <p:nvPr/>
        </p:nvPicPr>
        <p:blipFill rotWithShape="1">
          <a:blip r:embed="rId9"/>
          <a:srcRect b="11049"/>
          <a:stretch/>
        </p:blipFill>
        <p:spPr>
          <a:xfrm>
            <a:off x="7456614" y="1676400"/>
            <a:ext cx="657225" cy="626971"/>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00739" y="3171444"/>
            <a:ext cx="640080" cy="640080"/>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90359" y="3930419"/>
            <a:ext cx="640080" cy="640080"/>
          </a:xfrm>
          <a:prstGeom prst="rect">
            <a:avLst/>
          </a:prstGeom>
        </p:spPr>
      </p:pic>
      <p:sp>
        <p:nvSpPr>
          <p:cNvPr id="17" name="Right Arrow 16"/>
          <p:cNvSpPr/>
          <p:nvPr/>
        </p:nvSpPr>
        <p:spPr>
          <a:xfrm>
            <a:off x="2228089" y="1535996"/>
            <a:ext cx="4952992" cy="43232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Methods and results are documented and reproducible</a:t>
            </a:r>
          </a:p>
        </p:txBody>
      </p:sp>
      <p:sp>
        <p:nvSpPr>
          <p:cNvPr id="18" name="Rectangle 17"/>
          <p:cNvSpPr/>
          <p:nvPr/>
        </p:nvSpPr>
        <p:spPr>
          <a:xfrm>
            <a:off x="7291488" y="1600200"/>
            <a:ext cx="1074347" cy="388619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sp>
        <p:nvSpPr>
          <p:cNvPr id="19" name="TextBox 18"/>
          <p:cNvSpPr txBox="1"/>
          <p:nvPr/>
        </p:nvSpPr>
        <p:spPr>
          <a:xfrm>
            <a:off x="5303053" y="2593957"/>
            <a:ext cx="1204051" cy="2029346"/>
          </a:xfrm>
          <a:prstGeom prst="rect">
            <a:avLst/>
          </a:prstGeom>
          <a:noFill/>
        </p:spPr>
        <p:txBody>
          <a:bodyPr wrap="square" lIns="0" tIns="0" rIns="0" bIns="0" rtlCol="0">
            <a:noAutofit/>
          </a:bodyPr>
          <a:lstStyle/>
          <a:p>
            <a:pPr>
              <a:lnSpc>
                <a:spcPct val="90000"/>
              </a:lnSpc>
              <a:spcBef>
                <a:spcPts val="600"/>
              </a:spcBef>
            </a:pPr>
            <a:r>
              <a:rPr lang="en-US" spc="-50" dirty="0">
                <a:solidFill>
                  <a:schemeClr val="tx1">
                    <a:lumMod val="50000"/>
                  </a:schemeClr>
                </a:solidFill>
              </a:rPr>
              <a:t>Markdown</a:t>
            </a:r>
          </a:p>
          <a:p>
            <a:pPr>
              <a:lnSpc>
                <a:spcPct val="90000"/>
              </a:lnSpc>
              <a:spcBef>
                <a:spcPts val="600"/>
              </a:spcBef>
            </a:pPr>
            <a:r>
              <a:rPr lang="en-US" spc="-50" dirty="0" err="1">
                <a:solidFill>
                  <a:schemeClr val="tx1">
                    <a:lumMod val="50000"/>
                  </a:schemeClr>
                </a:solidFill>
              </a:rPr>
              <a:t>knitR</a:t>
            </a:r>
            <a:endParaRPr lang="en-US" spc="-50" dirty="0">
              <a:solidFill>
                <a:schemeClr val="tx1">
                  <a:lumMod val="50000"/>
                </a:schemeClr>
              </a:solidFill>
            </a:endParaRPr>
          </a:p>
          <a:p>
            <a:pPr>
              <a:lnSpc>
                <a:spcPct val="90000"/>
              </a:lnSpc>
              <a:spcBef>
                <a:spcPts val="600"/>
              </a:spcBef>
            </a:pPr>
            <a:r>
              <a:rPr lang="en-US" spc="-50" dirty="0">
                <a:solidFill>
                  <a:schemeClr val="tx1">
                    <a:lumMod val="50000"/>
                  </a:schemeClr>
                </a:solidFill>
              </a:rPr>
              <a:t>ODS</a:t>
            </a:r>
          </a:p>
          <a:p>
            <a:pPr>
              <a:lnSpc>
                <a:spcPct val="90000"/>
              </a:lnSpc>
              <a:spcBef>
                <a:spcPts val="600"/>
              </a:spcBef>
            </a:pPr>
            <a:r>
              <a:rPr lang="en-US" spc="-50" dirty="0">
                <a:solidFill>
                  <a:schemeClr val="tx1">
                    <a:lumMod val="50000"/>
                  </a:schemeClr>
                </a:solidFill>
              </a:rPr>
              <a:t>Ketchup</a:t>
            </a:r>
          </a:p>
          <a:p>
            <a:pPr>
              <a:lnSpc>
                <a:spcPct val="90000"/>
              </a:lnSpc>
              <a:spcBef>
                <a:spcPts val="600"/>
              </a:spcBef>
            </a:pPr>
            <a:r>
              <a:rPr lang="en-US" spc="-50" dirty="0" err="1">
                <a:solidFill>
                  <a:schemeClr val="tx1">
                    <a:lumMod val="50000"/>
                  </a:schemeClr>
                </a:solidFill>
              </a:rPr>
              <a:t>MarkDoc</a:t>
            </a:r>
            <a:endParaRPr lang="en-US" spc="-50" dirty="0">
              <a:solidFill>
                <a:schemeClr val="tx1">
                  <a:lumMod val="50000"/>
                </a:schemeClr>
              </a:solidFill>
            </a:endParaRPr>
          </a:p>
          <a:p>
            <a:pPr>
              <a:lnSpc>
                <a:spcPct val="90000"/>
              </a:lnSpc>
              <a:spcBef>
                <a:spcPts val="600"/>
              </a:spcBef>
            </a:pPr>
            <a:r>
              <a:rPr lang="en-US" spc="-50" dirty="0">
                <a:solidFill>
                  <a:schemeClr val="tx1">
                    <a:lumMod val="50000"/>
                  </a:schemeClr>
                </a:solidFill>
              </a:rPr>
              <a:t>Others …</a:t>
            </a:r>
          </a:p>
        </p:txBody>
      </p:sp>
      <p:sp>
        <p:nvSpPr>
          <p:cNvPr id="20" name="TextBox 19"/>
          <p:cNvSpPr txBox="1"/>
          <p:nvPr/>
        </p:nvSpPr>
        <p:spPr>
          <a:xfrm>
            <a:off x="5303053" y="4974033"/>
            <a:ext cx="1752600" cy="291962"/>
          </a:xfrm>
          <a:prstGeom prst="rect">
            <a:avLst/>
          </a:prstGeom>
          <a:noFill/>
        </p:spPr>
        <p:txBody>
          <a:bodyPr wrap="none" lIns="0" tIns="0" rIns="0" bIns="0" rtlCol="0">
            <a:noAutofit/>
          </a:bodyPr>
          <a:lstStyle/>
          <a:p>
            <a:pPr>
              <a:lnSpc>
                <a:spcPct val="90000"/>
              </a:lnSpc>
              <a:spcBef>
                <a:spcPts val="600"/>
              </a:spcBef>
            </a:pPr>
            <a:r>
              <a:rPr lang="en-US" sz="1850" i="1" spc="-50" dirty="0"/>
              <a:t>evolving rapidly …</a:t>
            </a:r>
          </a:p>
        </p:txBody>
      </p:sp>
      <p:sp>
        <p:nvSpPr>
          <p:cNvPr id="21" name="Rectangle 20"/>
          <p:cNvSpPr/>
          <p:nvPr/>
        </p:nvSpPr>
        <p:spPr>
          <a:xfrm>
            <a:off x="457200" y="2303371"/>
            <a:ext cx="1074347" cy="248159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sp>
        <p:nvSpPr>
          <p:cNvPr id="22" name="Right Arrow 21"/>
          <p:cNvSpPr/>
          <p:nvPr/>
        </p:nvSpPr>
        <p:spPr>
          <a:xfrm>
            <a:off x="1635168" y="3371907"/>
            <a:ext cx="499999" cy="2902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ectangle 22"/>
          <p:cNvSpPr/>
          <p:nvPr/>
        </p:nvSpPr>
        <p:spPr>
          <a:xfrm>
            <a:off x="2228089" y="2303371"/>
            <a:ext cx="4342586" cy="248159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600" dirty="0">
              <a:solidFill>
                <a:schemeClr val="tx2"/>
              </a:solidFill>
            </a:endParaRPr>
          </a:p>
        </p:txBody>
      </p:sp>
      <p:pic>
        <p:nvPicPr>
          <p:cNvPr id="24" name="Picture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67465" y="3291130"/>
            <a:ext cx="635000" cy="635000"/>
          </a:xfrm>
          <a:prstGeom prst="rect">
            <a:avLst/>
          </a:prstGeom>
        </p:spPr>
      </p:pic>
      <p:pic>
        <p:nvPicPr>
          <p:cNvPr id="25" name="Picture 2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432829" y="4096408"/>
            <a:ext cx="751960" cy="568943"/>
          </a:xfrm>
          <a:prstGeom prst="rect">
            <a:avLst/>
          </a:prstGeom>
        </p:spPr>
      </p:pic>
      <p:pic>
        <p:nvPicPr>
          <p:cNvPr id="26" name="Picture 25"/>
          <p:cNvPicPr>
            <a:picLocks noChangeAspect="1"/>
          </p:cNvPicPr>
          <p:nvPr/>
        </p:nvPicPr>
        <p:blipFill rotWithShape="1">
          <a:blip r:embed="rId14" cstate="print">
            <a:extLst>
              <a:ext uri="{28A0092B-C50C-407E-A947-70E740481C1C}">
                <a14:useLocalDpi xmlns:a14="http://schemas.microsoft.com/office/drawing/2010/main" val="0"/>
              </a:ext>
            </a:extLst>
          </a:blip>
          <a:srcRect l="24163" t="4209" r="51081" b="28415"/>
          <a:stretch/>
        </p:blipFill>
        <p:spPr>
          <a:xfrm>
            <a:off x="3847152" y="3171444"/>
            <a:ext cx="743730" cy="688180"/>
          </a:xfrm>
          <a:prstGeom prst="rect">
            <a:avLst/>
          </a:prstGeom>
        </p:spPr>
      </p:pic>
      <p:pic>
        <p:nvPicPr>
          <p:cNvPr id="27" name="Picture 26"/>
          <p:cNvPicPr>
            <a:picLocks noChangeAspect="1"/>
          </p:cNvPicPr>
          <p:nvPr/>
        </p:nvPicPr>
        <p:blipFill rotWithShape="1">
          <a:blip r:embed="rId15" cstate="print">
            <a:extLst>
              <a:ext uri="{28A0092B-C50C-407E-A947-70E740481C1C}">
                <a14:useLocalDpi xmlns:a14="http://schemas.microsoft.com/office/drawing/2010/main" val="0"/>
              </a:ext>
            </a:extLst>
          </a:blip>
          <a:srcRect l="48076" t="3264" r="32783" b="29472"/>
          <a:stretch/>
        </p:blipFill>
        <p:spPr>
          <a:xfrm>
            <a:off x="3841869" y="3930419"/>
            <a:ext cx="677372" cy="809304"/>
          </a:xfrm>
          <a:prstGeom prst="rect">
            <a:avLst/>
          </a:prstGeom>
        </p:spPr>
      </p:pic>
      <p:pic>
        <p:nvPicPr>
          <p:cNvPr id="28" name="Picture 27"/>
          <p:cNvPicPr>
            <a:picLocks noChangeAspect="1"/>
          </p:cNvPicPr>
          <p:nvPr/>
        </p:nvPicPr>
        <p:blipFill rotWithShape="1">
          <a:blip r:embed="rId16" cstate="print">
            <a:extLst>
              <a:ext uri="{28A0092B-C50C-407E-A947-70E740481C1C}">
                <a14:useLocalDpi xmlns:a14="http://schemas.microsoft.com/office/drawing/2010/main" val="0"/>
              </a:ext>
            </a:extLst>
          </a:blip>
          <a:srcRect t="3615" r="78404" b="30124"/>
          <a:stretch/>
        </p:blipFill>
        <p:spPr>
          <a:xfrm>
            <a:off x="3841869" y="2381690"/>
            <a:ext cx="677372" cy="706615"/>
          </a:xfrm>
          <a:prstGeom prst="rect">
            <a:avLst/>
          </a:prstGeom>
        </p:spPr>
      </p:pic>
    </p:spTree>
    <p:extLst>
      <p:ext uri="{BB962C8B-B14F-4D97-AF65-F5344CB8AC3E}">
        <p14:creationId xmlns:p14="http://schemas.microsoft.com/office/powerpoint/2010/main" val="1893588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Sweave</a:t>
            </a:r>
            <a:r>
              <a:rPr lang="en-US" dirty="0"/>
              <a:t>, </a:t>
            </a:r>
            <a:r>
              <a:rPr lang="en-US" dirty="0" err="1"/>
              <a:t>knitR</a:t>
            </a:r>
            <a:r>
              <a:rPr lang="en-US" dirty="0"/>
              <a:t>, R Markdown</a:t>
            </a:r>
          </a:p>
        </p:txBody>
      </p:sp>
      <p:sp>
        <p:nvSpPr>
          <p:cNvPr id="3" name="Content Placeholder 2"/>
          <p:cNvSpPr>
            <a:spLocks noGrp="1"/>
          </p:cNvSpPr>
          <p:nvPr>
            <p:ph idx="1"/>
          </p:nvPr>
        </p:nvSpPr>
        <p:spPr>
          <a:xfrm>
            <a:off x="801197" y="1447800"/>
            <a:ext cx="7049689" cy="4093029"/>
          </a:xfrm>
        </p:spPr>
        <p:txBody>
          <a:bodyPr/>
          <a:lstStyle/>
          <a:p>
            <a:pPr marL="0" indent="0">
              <a:buNone/>
            </a:pPr>
            <a:endParaRPr lang="en-US" dirty="0"/>
          </a:p>
          <a:p>
            <a:endParaRPr lang="en-US" dirty="0"/>
          </a:p>
          <a:p>
            <a:pPr marL="0" indent="0">
              <a:buNone/>
            </a:pPr>
            <a:endParaRPr lang="en-US" dirty="0"/>
          </a:p>
        </p:txBody>
      </p:sp>
      <p:sp>
        <p:nvSpPr>
          <p:cNvPr id="4" name="Text Placeholder 3"/>
          <p:cNvSpPr>
            <a:spLocks noGrp="1"/>
          </p:cNvSpPr>
          <p:nvPr>
            <p:ph type="body" sz="quarter" idx="13"/>
          </p:nvPr>
        </p:nvSpPr>
        <p:spPr/>
        <p:txBody>
          <a:bodyPr/>
          <a:lstStyle/>
          <a:p>
            <a:r>
              <a:rPr lang="en-US" dirty="0"/>
              <a:t>An Evolution </a:t>
            </a:r>
            <a:r>
              <a:rPr lang="en-US" dirty="0" smtClean="0"/>
              <a:t>of Weaving Tools</a:t>
            </a:r>
            <a:endParaRPr lang="en-US" dirty="0"/>
          </a:p>
        </p:txBody>
      </p:sp>
      <p:pic>
        <p:nvPicPr>
          <p:cNvPr id="5" name="Picture 4"/>
          <p:cNvPicPr>
            <a:picLocks noChangeAspect="1"/>
          </p:cNvPicPr>
          <p:nvPr/>
        </p:nvPicPr>
        <p:blipFill>
          <a:blip r:embed="rId3"/>
          <a:stretch>
            <a:fillRect/>
          </a:stretch>
        </p:blipFill>
        <p:spPr>
          <a:xfrm>
            <a:off x="457200" y="2416629"/>
            <a:ext cx="8320492" cy="2819400"/>
          </a:xfrm>
          <a:prstGeom prst="rect">
            <a:avLst/>
          </a:prstGeom>
        </p:spPr>
      </p:pic>
      <p:pic>
        <p:nvPicPr>
          <p:cNvPr id="8" name="Picture 7"/>
          <p:cNvPicPr>
            <a:picLocks noChangeAspect="1"/>
          </p:cNvPicPr>
          <p:nvPr/>
        </p:nvPicPr>
        <p:blipFill>
          <a:blip r:embed="rId4"/>
          <a:stretch>
            <a:fillRect/>
          </a:stretch>
        </p:blipFill>
        <p:spPr>
          <a:xfrm>
            <a:off x="695325" y="4839381"/>
            <a:ext cx="8448675" cy="1076325"/>
          </a:xfrm>
          <a:prstGeom prst="rect">
            <a:avLst/>
          </a:prstGeom>
        </p:spPr>
      </p:pic>
      <p:pic>
        <p:nvPicPr>
          <p:cNvPr id="9" name="Picture 8"/>
          <p:cNvPicPr>
            <a:picLocks noChangeAspect="1"/>
          </p:cNvPicPr>
          <p:nvPr/>
        </p:nvPicPr>
        <p:blipFill rotWithShape="1">
          <a:blip r:embed="rId5"/>
          <a:srcRect r="7104"/>
          <a:stretch/>
        </p:blipFill>
        <p:spPr>
          <a:xfrm>
            <a:off x="528637" y="1704179"/>
            <a:ext cx="8158163" cy="590550"/>
          </a:xfrm>
          <a:prstGeom prst="rect">
            <a:avLst/>
          </a:prstGeom>
        </p:spPr>
      </p:pic>
    </p:spTree>
    <p:extLst>
      <p:ext uri="{BB962C8B-B14F-4D97-AF65-F5344CB8AC3E}">
        <p14:creationId xmlns:p14="http://schemas.microsoft.com/office/powerpoint/2010/main" val="37818482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MS Word is Ubiquitous</a:t>
            </a:r>
          </a:p>
        </p:txBody>
      </p:sp>
      <p:sp>
        <p:nvSpPr>
          <p:cNvPr id="3" name="Content Placeholder 2"/>
          <p:cNvSpPr>
            <a:spLocks noGrp="1"/>
          </p:cNvSpPr>
          <p:nvPr>
            <p:ph idx="1"/>
          </p:nvPr>
        </p:nvSpPr>
        <p:spPr>
          <a:xfrm>
            <a:off x="2590800" y="4916657"/>
            <a:ext cx="5701604" cy="457200"/>
          </a:xfrm>
        </p:spPr>
        <p:txBody>
          <a:bodyPr/>
          <a:lstStyle/>
          <a:p>
            <a:pPr indent="0">
              <a:buNone/>
            </a:pPr>
            <a:r>
              <a:rPr lang="en-US" dirty="0"/>
              <a:t>“</a:t>
            </a:r>
            <a:r>
              <a:rPr lang="en-US" i="1" dirty="0"/>
              <a:t>Science</a:t>
            </a:r>
            <a:r>
              <a:rPr lang="en-US" dirty="0"/>
              <a:t> </a:t>
            </a:r>
            <a:r>
              <a:rPr lang="en-US" b="1" dirty="0"/>
              <a:t>prefers to receive files in Word’s .</a:t>
            </a:r>
            <a:r>
              <a:rPr lang="en-US" b="1" dirty="0" err="1"/>
              <a:t>docx</a:t>
            </a:r>
            <a:r>
              <a:rPr lang="en-US" b="1" dirty="0"/>
              <a:t> </a:t>
            </a:r>
            <a:r>
              <a:rPr lang="en-US" dirty="0"/>
              <a:t>format.”</a:t>
            </a:r>
          </a:p>
        </p:txBody>
      </p:sp>
      <p:sp>
        <p:nvSpPr>
          <p:cNvPr id="4" name="Text Placeholder 3"/>
          <p:cNvSpPr>
            <a:spLocks noGrp="1"/>
          </p:cNvSpPr>
          <p:nvPr>
            <p:ph type="body" sz="quarter" idx="13"/>
          </p:nvPr>
        </p:nvSpPr>
        <p:spPr/>
        <p:txBody>
          <a:bodyPr/>
          <a:lstStyle/>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850" y="1390650"/>
            <a:ext cx="3667125"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0659" y="2466975"/>
            <a:ext cx="2657475" cy="172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p:cNvSpPr txBox="1">
            <a:spLocks/>
          </p:cNvSpPr>
          <p:nvPr/>
        </p:nvSpPr>
        <p:spPr>
          <a:xfrm>
            <a:off x="919450" y="3328987"/>
            <a:ext cx="7233950" cy="1014413"/>
          </a:xfrm>
          <a:prstGeom prst="rect">
            <a:avLst/>
          </a:prstGeom>
        </p:spPr>
        <p:txBody>
          <a:bodyPr vert="horz" lIns="0" tIns="0" rIns="91440" bIns="45720" rtlCol="0">
            <a:noAutofit/>
          </a:bodyPr>
          <a:lstStyle>
            <a:lvl1pPr marL="174625" indent="-174625" algn="l" defTabSz="914400" rtl="0" eaLnBrk="1" latinLnBrk="0" hangingPunct="1">
              <a:spcBef>
                <a:spcPct val="20000"/>
              </a:spcBef>
              <a:buClr>
                <a:schemeClr val="accent1"/>
              </a:buClr>
              <a:buFont typeface="Arial" pitchFamily="34" charset="0"/>
              <a:buChar char="•"/>
              <a:defRPr sz="1850" kern="1200" spc="-50" baseline="0">
                <a:solidFill>
                  <a:schemeClr val="tx1"/>
                </a:solidFill>
                <a:latin typeface="+mn-lt"/>
                <a:ea typeface="+mn-ea"/>
                <a:cs typeface="+mn-cs"/>
              </a:defRPr>
            </a:lvl1pPr>
            <a:lvl2pPr marL="457200" indent="-250825" algn="l" defTabSz="914400" rtl="0" eaLnBrk="1" latinLnBrk="0" hangingPunct="1">
              <a:spcBef>
                <a:spcPct val="20000"/>
              </a:spcBef>
              <a:buClr>
                <a:srgbClr val="605F62"/>
              </a:buClr>
              <a:buFont typeface="Symbol" pitchFamily="18" charset="2"/>
              <a:buChar char="-"/>
              <a:defRPr sz="1850" kern="1200" spc="-50" baseline="0">
                <a:solidFill>
                  <a:schemeClr val="tx1"/>
                </a:solidFill>
                <a:latin typeface="+mn-lt"/>
                <a:ea typeface="+mn-ea"/>
                <a:cs typeface="+mn-cs"/>
              </a:defRPr>
            </a:lvl2pPr>
            <a:lvl3pPr marL="620713"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3pPr>
            <a:lvl4pPr marL="804863" indent="-173038"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4pPr>
            <a:lvl5pPr marL="968375"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0">
              <a:buClr>
                <a:srgbClr val="917EAE"/>
              </a:buClr>
              <a:buFont typeface="Arial" pitchFamily="34" charset="0"/>
              <a:buNone/>
            </a:pPr>
            <a:endParaRPr lang="en-US" i="1" dirty="0">
              <a:solidFill>
                <a:srgbClr val="54585A"/>
              </a:solidFill>
            </a:endParaRPr>
          </a:p>
          <a:p>
            <a:pPr indent="0">
              <a:buClr>
                <a:srgbClr val="917EAE"/>
              </a:buClr>
              <a:buFont typeface="Arial" pitchFamily="34" charset="0"/>
              <a:buNone/>
            </a:pPr>
            <a:r>
              <a:rPr lang="en-US" i="1" dirty="0">
                <a:solidFill>
                  <a:srgbClr val="54585A"/>
                </a:solidFill>
              </a:rPr>
              <a:t>“For submission and review, please submit the manuscript as a </a:t>
            </a:r>
            <a:r>
              <a:rPr lang="en-US" b="1" i="1" dirty="0">
                <a:solidFill>
                  <a:srgbClr val="54585A"/>
                </a:solidFill>
              </a:rPr>
              <a:t>Word document</a:t>
            </a:r>
            <a:r>
              <a:rPr lang="en-US" i="1" dirty="0">
                <a:solidFill>
                  <a:srgbClr val="54585A"/>
                </a:solidFill>
              </a:rPr>
              <a:t>.  Do not submit your manuscript in PDF format.”</a:t>
            </a:r>
          </a:p>
        </p:txBody>
      </p:sp>
      <p:sp>
        <p:nvSpPr>
          <p:cNvPr id="10" name="Content Placeholder 2"/>
          <p:cNvSpPr txBox="1">
            <a:spLocks/>
          </p:cNvSpPr>
          <p:nvPr/>
        </p:nvSpPr>
        <p:spPr>
          <a:xfrm>
            <a:off x="944850" y="2114551"/>
            <a:ext cx="7208550" cy="704849"/>
          </a:xfrm>
          <a:prstGeom prst="rect">
            <a:avLst/>
          </a:prstGeom>
        </p:spPr>
        <p:txBody>
          <a:bodyPr vert="horz" lIns="0" tIns="0" rIns="91440" bIns="45720" rtlCol="0">
            <a:noAutofit/>
          </a:bodyPr>
          <a:lstStyle>
            <a:lvl1pPr marL="174625" indent="-174625" algn="l" defTabSz="914400" rtl="0" eaLnBrk="1" latinLnBrk="0" hangingPunct="1">
              <a:spcBef>
                <a:spcPct val="20000"/>
              </a:spcBef>
              <a:buClr>
                <a:schemeClr val="accent1"/>
              </a:buClr>
              <a:buFont typeface="Arial" pitchFamily="34" charset="0"/>
              <a:buChar char="•"/>
              <a:defRPr sz="1850" kern="1200" spc="-50" baseline="0">
                <a:solidFill>
                  <a:schemeClr val="tx1"/>
                </a:solidFill>
                <a:latin typeface="+mn-lt"/>
                <a:ea typeface="+mn-ea"/>
                <a:cs typeface="+mn-cs"/>
              </a:defRPr>
            </a:lvl1pPr>
            <a:lvl2pPr marL="457200" indent="-250825" algn="l" defTabSz="914400" rtl="0" eaLnBrk="1" latinLnBrk="0" hangingPunct="1">
              <a:spcBef>
                <a:spcPct val="20000"/>
              </a:spcBef>
              <a:buClr>
                <a:srgbClr val="605F62"/>
              </a:buClr>
              <a:buFont typeface="Symbol" pitchFamily="18" charset="2"/>
              <a:buChar char="-"/>
              <a:defRPr sz="1850" kern="1200" spc="-50" baseline="0">
                <a:solidFill>
                  <a:schemeClr val="tx1"/>
                </a:solidFill>
                <a:latin typeface="+mn-lt"/>
                <a:ea typeface="+mn-ea"/>
                <a:cs typeface="+mn-cs"/>
              </a:defRPr>
            </a:lvl2pPr>
            <a:lvl3pPr marL="620713"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3pPr>
            <a:lvl4pPr marL="804863" indent="-173038"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4pPr>
            <a:lvl5pPr marL="968375" indent="-163513" algn="l" defTabSz="914400" rtl="0" eaLnBrk="1" latinLnBrk="0" hangingPunct="1">
              <a:spcBef>
                <a:spcPct val="20000"/>
              </a:spcBef>
              <a:buClr>
                <a:srgbClr val="605F62"/>
              </a:buClr>
              <a:buFont typeface="Arial" pitchFamily="34" charset="0"/>
              <a:buChar char="•"/>
              <a:defRPr sz="1400" kern="1200" spc="-5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0">
              <a:buClr>
                <a:srgbClr val="917EAE"/>
              </a:buClr>
              <a:buFont typeface="Arial" pitchFamily="34" charset="0"/>
              <a:buNone/>
            </a:pPr>
            <a:r>
              <a:rPr lang="en-US" i="1" dirty="0">
                <a:solidFill>
                  <a:srgbClr val="54585A"/>
                </a:solidFill>
              </a:rPr>
              <a:t>“All text…should be in one double-spaced electronic document (preferably a </a:t>
            </a:r>
            <a:r>
              <a:rPr lang="en-US" b="1" i="1" dirty="0">
                <a:solidFill>
                  <a:srgbClr val="54585A"/>
                </a:solidFill>
              </a:rPr>
              <a:t>Word</a:t>
            </a:r>
            <a:r>
              <a:rPr lang="en-US" i="1" dirty="0">
                <a:solidFill>
                  <a:srgbClr val="54585A"/>
                </a:solidFill>
              </a:rPr>
              <a:t> </a:t>
            </a:r>
            <a:r>
              <a:rPr lang="en-US" b="1" i="1" dirty="0">
                <a:solidFill>
                  <a:srgbClr val="54585A"/>
                </a:solidFill>
              </a:rPr>
              <a:t>Doc</a:t>
            </a:r>
            <a:r>
              <a:rPr lang="en-US" i="1" dirty="0">
                <a:solidFill>
                  <a:srgbClr val="54585A"/>
                </a:solidFill>
              </a:rPr>
              <a:t>)”</a:t>
            </a:r>
          </a:p>
        </p:txBody>
      </p:sp>
      <p:pic>
        <p:nvPicPr>
          <p:cNvPr id="5" name="Picture 4"/>
          <p:cNvPicPr>
            <a:picLocks noChangeAspect="1"/>
          </p:cNvPicPr>
          <p:nvPr/>
        </p:nvPicPr>
        <p:blipFill>
          <a:blip r:embed="rId5"/>
          <a:stretch>
            <a:fillRect/>
          </a:stretch>
        </p:blipFill>
        <p:spPr>
          <a:xfrm>
            <a:off x="990599" y="4554707"/>
            <a:ext cx="1497874" cy="819150"/>
          </a:xfrm>
          <a:prstGeom prst="rect">
            <a:avLst/>
          </a:prstGeom>
        </p:spPr>
      </p:pic>
    </p:spTree>
    <p:extLst>
      <p:ext uri="{BB962C8B-B14F-4D97-AF65-F5344CB8AC3E}">
        <p14:creationId xmlns:p14="http://schemas.microsoft.com/office/powerpoint/2010/main" val="583944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134" y="1295400"/>
            <a:ext cx="6714066" cy="4648200"/>
          </a:xfrm>
          <a:prstGeom prst="rect">
            <a:avLst/>
          </a:prstGeom>
          <a:ln>
            <a:solidFill>
              <a:schemeClr val="tx2"/>
            </a:solidFill>
          </a:ln>
        </p:spPr>
      </p:pic>
      <p:sp>
        <p:nvSpPr>
          <p:cNvPr id="2" name="Title 1"/>
          <p:cNvSpPr>
            <a:spLocks noGrp="1"/>
          </p:cNvSpPr>
          <p:nvPr>
            <p:ph type="title"/>
          </p:nvPr>
        </p:nvSpPr>
        <p:spPr/>
        <p:txBody>
          <a:bodyPr/>
          <a:lstStyle/>
          <a:p>
            <a:r>
              <a:rPr lang="en-US" dirty="0"/>
              <a:t>R Markdown and Microsoft Word</a:t>
            </a:r>
          </a:p>
        </p:txBody>
      </p:sp>
      <p:sp>
        <p:nvSpPr>
          <p:cNvPr id="3" name="Content Placeholder 2"/>
          <p:cNvSpPr>
            <a:spLocks noGrp="1"/>
          </p:cNvSpPr>
          <p:nvPr>
            <p:ph idx="1"/>
          </p:nvPr>
        </p:nvSpPr>
        <p:spPr/>
        <p:txBody>
          <a:bodyPr/>
          <a:lstStyle/>
          <a:p>
            <a:pPr marL="0" indent="0">
              <a:buNone/>
            </a:pPr>
            <a:endParaRPr lang="en-US" dirty="0"/>
          </a:p>
          <a:p>
            <a:endParaRPr lang="en-US" dirty="0"/>
          </a:p>
          <a:p>
            <a:pPr marL="0" indent="0">
              <a:buNone/>
            </a:pPr>
            <a:endParaRPr lang="en-US" dirty="0"/>
          </a:p>
        </p:txBody>
      </p:sp>
      <p:sp>
        <p:nvSpPr>
          <p:cNvPr id="4" name="Text Placeholder 3"/>
          <p:cNvSpPr>
            <a:spLocks noGrp="1"/>
          </p:cNvSpPr>
          <p:nvPr>
            <p:ph type="body" sz="quarter" idx="13"/>
          </p:nvPr>
        </p:nvSpPr>
        <p:spPr/>
        <p:txBody>
          <a:bodyPr/>
          <a:lstStyle/>
          <a:p>
            <a:r>
              <a:rPr lang="en-US" dirty="0"/>
              <a:t>.</a:t>
            </a:r>
            <a:r>
              <a:rPr lang="en-US" dirty="0" err="1"/>
              <a:t>Rmd</a:t>
            </a:r>
            <a:r>
              <a:rPr lang="en-US" dirty="0"/>
              <a:t> file can generate a .rtf (.</a:t>
            </a:r>
            <a:r>
              <a:rPr lang="en-US" dirty="0" err="1"/>
              <a:t>docx</a:t>
            </a:r>
            <a:r>
              <a:rPr lang="en-US" dirty="0"/>
              <a:t>) file</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9016" y="1390650"/>
            <a:ext cx="5615552" cy="5090585"/>
          </a:xfrm>
          <a:prstGeom prst="rect">
            <a:avLst/>
          </a:prstGeom>
          <a:ln>
            <a:solidFill>
              <a:schemeClr val="tx2"/>
            </a:solidFill>
          </a:ln>
        </p:spPr>
      </p:pic>
    </p:spTree>
    <p:extLst>
      <p:ext uri="{BB962C8B-B14F-4D97-AF65-F5344CB8AC3E}">
        <p14:creationId xmlns:p14="http://schemas.microsoft.com/office/powerpoint/2010/main" val="3174119017"/>
      </p:ext>
    </p:extLst>
  </p:cSld>
  <p:clrMapOvr>
    <a:masterClrMapping/>
  </p:clrMapOvr>
  <p:timing>
    <p:tnLst>
      <p:par>
        <p:cTn id="1" dur="indefinite" restart="never" nodeType="tmRoot"/>
      </p:par>
    </p:tnLst>
  </p:timing>
</p:sld>
</file>

<file path=ppt/theme/theme1.xml><?xml version="1.0" encoding="utf-8"?>
<a:theme xmlns:a="http://schemas.openxmlformats.org/drawingml/2006/main" name="Northwestern Medicine Low Brand">
  <a:themeElements>
    <a:clrScheme name="NM Colors">
      <a:dk1>
        <a:srgbClr val="54585A"/>
      </a:dk1>
      <a:lt1>
        <a:sysClr val="window" lastClr="FFFFFF"/>
      </a:lt1>
      <a:dk2>
        <a:srgbClr val="61468B"/>
      </a:dk2>
      <a:lt2>
        <a:srgbClr val="CFC7DC"/>
      </a:lt2>
      <a:accent1>
        <a:srgbClr val="917EAE"/>
      </a:accent1>
      <a:accent2>
        <a:srgbClr val="B0A2C5"/>
      </a:accent2>
      <a:accent3>
        <a:srgbClr val="00A144"/>
      </a:accent3>
      <a:accent4>
        <a:srgbClr val="CFD641"/>
      </a:accent4>
      <a:accent5>
        <a:srgbClr val="EDAC1A"/>
      </a:accent5>
      <a:accent6>
        <a:srgbClr val="DF6426"/>
      </a:accent6>
      <a:hlink>
        <a:srgbClr val="B1ACCE"/>
      </a:hlink>
      <a:folHlink>
        <a:srgbClr val="D4D5D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noAutofit/>
      </a:bodyPr>
      <a:lstStyle>
        <a:defPPr>
          <a:lnSpc>
            <a:spcPct val="90000"/>
          </a:lnSpc>
          <a:spcBef>
            <a:spcPts val="600"/>
          </a:spcBef>
          <a:defRPr sz="1850" spc="-50"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16278</TotalTime>
  <Words>1675</Words>
  <Application>Microsoft Macintosh PowerPoint</Application>
  <PresentationFormat>On-screen Show (4:3)</PresentationFormat>
  <Paragraphs>179</Paragraphs>
  <Slides>28</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Calibri</vt:lpstr>
      <vt:lpstr>Courier New</vt:lpstr>
      <vt:lpstr>Symbol</vt:lpstr>
      <vt:lpstr>Wingdings</vt:lpstr>
      <vt:lpstr>Arial</vt:lpstr>
      <vt:lpstr>Northwestern Medicine Low Brand</vt:lpstr>
      <vt:lpstr>Tools for Connecting R, SAS, and Stata to Word: A Practical Approach to Reproducibility</vt:lpstr>
      <vt:lpstr>Disclosures</vt:lpstr>
      <vt:lpstr>Brief history of reproducible research</vt:lpstr>
      <vt:lpstr>Brief history of reproducible research</vt:lpstr>
      <vt:lpstr>Dynamic Documents: A Cornerstone of Reproducibility</vt:lpstr>
      <vt:lpstr>Tools for Generating Dynamic Documents</vt:lpstr>
      <vt:lpstr>Sweave, knitR, R Markdown</vt:lpstr>
      <vt:lpstr>MS Word is Ubiquitous</vt:lpstr>
      <vt:lpstr>R Markdown and Microsoft Word</vt:lpstr>
      <vt:lpstr>Practical Limitations of R Markdown</vt:lpstr>
      <vt:lpstr>Tools for Generating Dynamic Documents</vt:lpstr>
      <vt:lpstr>Tools for Generating Dynamic Documents</vt:lpstr>
      <vt:lpstr>StatTag: How it Works</vt:lpstr>
      <vt:lpstr>StatTag: How it Works</vt:lpstr>
      <vt:lpstr>StatTag: How it Works</vt:lpstr>
      <vt:lpstr>StatTag: How it Works</vt:lpstr>
      <vt:lpstr>StatTag: How it Works</vt:lpstr>
      <vt:lpstr>What makes StatTag different?</vt:lpstr>
      <vt:lpstr>StatTag: How it Looks (Mac)</vt:lpstr>
      <vt:lpstr>StatTag: How it Looks (Windows)</vt:lpstr>
      <vt:lpstr>StatTag: Features</vt:lpstr>
      <vt:lpstr>StatTag: Features</vt:lpstr>
      <vt:lpstr>StatTag: Features</vt:lpstr>
      <vt:lpstr>StatTag: Features</vt:lpstr>
      <vt:lpstr>Document Sharing &amp; Data Security</vt:lpstr>
      <vt:lpstr>How to get StatTag</vt:lpstr>
      <vt:lpstr>How to get StatTag</vt:lpstr>
      <vt:lpstr>Thank you!</vt:lpstr>
    </vt:vector>
  </TitlesOfParts>
  <Company>Microsoft</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Northwestern Medicine</dc:title>
  <dc:creator>Landor Associates Chicago</dc:creator>
  <cp:lastModifiedBy>Microsoft Office User</cp:lastModifiedBy>
  <cp:revision>604</cp:revision>
  <cp:lastPrinted>2018-02-12T02:39:50Z</cp:lastPrinted>
  <dcterms:created xsi:type="dcterms:W3CDTF">2013-12-16T14:50:03Z</dcterms:created>
  <dcterms:modified xsi:type="dcterms:W3CDTF">2018-05-22T15:59:38Z</dcterms:modified>
</cp:coreProperties>
</file>